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5143500" type="screen16x9"/>
  <p:notesSz cx="6858000" cy="9144000"/>
  <p:embeddedFontLst>
    <p:embeddedFont>
      <p:font typeface="Consolas" panose="020B0609020204030204" pitchFamily="49" charset="0"/>
      <p:regular r:id="rId30"/>
      <p:bold r:id="rId31"/>
      <p:italic r:id="rId32"/>
      <p:boldItalic r:id="rId33"/>
    </p:embeddedFont>
    <p:embeddedFont>
      <p:font typeface="Lato" panose="020B0604020202020204" charset="0"/>
      <p:regular r:id="rId34"/>
      <p:bold r:id="rId35"/>
      <p:italic r:id="rId36"/>
      <p:boldItalic r:id="rId37"/>
    </p:embeddedFont>
    <p:embeddedFont>
      <p:font typeface="Raleway" panose="020B0604020202020204" charset="0"/>
      <p:regular r:id="rId38"/>
      <p:bold r:id="rId39"/>
      <p:italic r:id="rId40"/>
      <p:boldItalic r:id="rId4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8433F63-77A4-455D-AD0A-330C1187B1BF}">
  <a:tblStyle styleId="{98433F63-77A4-455D-AD0A-330C1187B1B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8" d="100"/>
          <a:sy n="108" d="100"/>
        </p:scale>
        <p:origin x="-96" y="-6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10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font" Target="fonts/font5.fntdata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4.fntdata"/><Relationship Id="rId38" Type="http://schemas.openxmlformats.org/officeDocument/2006/relationships/font" Target="fonts/font9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41" Type="http://schemas.openxmlformats.org/officeDocument/2006/relationships/font" Target="fonts/font1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3.fntdata"/><Relationship Id="rId37" Type="http://schemas.openxmlformats.org/officeDocument/2006/relationships/font" Target="fonts/font8.fntdata"/><Relationship Id="rId40" Type="http://schemas.openxmlformats.org/officeDocument/2006/relationships/font" Target="fonts/font11.fntdata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7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2.fntdata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font" Target="fonts/font1.fntdata"/><Relationship Id="rId35" Type="http://schemas.openxmlformats.org/officeDocument/2006/relationships/font" Target="fonts/font6.fntdata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2669538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2" name="Shape 24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9" name="Shape 24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4" name="Shape 2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Shape 26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" name="Shape 2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Shape 27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1" name="Shape 2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Shape 27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7" name="Shape 2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Shape 2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3" name="Shape 28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Shape 2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8" name="Shape 2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Shape 35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4" name="Shape 3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Shape 35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0" name="Shape 3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Shape 36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7" name="Shape 3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Shape 44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5" name="Shape 4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Shape 45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1" name="Shape 45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Shape 45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7" name="Shape 4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Shape 46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3" name="Shape 46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Shape 46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9" name="Shape 46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Shape 47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5" name="Shape 4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Shape 48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1" name="Shape 4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Shape 13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Shape 1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Shape 17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Shape 1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Shape 21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5" name="Shape 21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5" name="Shape 2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>
            <a:spLocks noGrp="1"/>
          </p:cNvSpPr>
          <p:nvPr>
            <p:ph type="ctrTitle"/>
          </p:nvPr>
        </p:nvSpPr>
        <p:spPr>
          <a:xfrm>
            <a:off x="721425" y="2838935"/>
            <a:ext cx="5216700" cy="1159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2185C5"/>
              </a:buClr>
              <a:buSzPts val="4800"/>
              <a:buNone/>
              <a:defRPr sz="4800">
                <a:solidFill>
                  <a:srgbClr val="2185C5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2185C5"/>
              </a:buClr>
              <a:buSzPts val="4800"/>
              <a:buNone/>
              <a:defRPr sz="4800">
                <a:solidFill>
                  <a:srgbClr val="2185C5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2185C5"/>
              </a:buClr>
              <a:buSzPts val="4800"/>
              <a:buNone/>
              <a:defRPr sz="4800">
                <a:solidFill>
                  <a:srgbClr val="2185C5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2185C5"/>
              </a:buClr>
              <a:buSzPts val="4800"/>
              <a:buNone/>
              <a:defRPr sz="4800">
                <a:solidFill>
                  <a:srgbClr val="2185C5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2185C5"/>
              </a:buClr>
              <a:buSzPts val="4800"/>
              <a:buNone/>
              <a:defRPr sz="4800">
                <a:solidFill>
                  <a:srgbClr val="2185C5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2185C5"/>
              </a:buClr>
              <a:buSzPts val="4800"/>
              <a:buNone/>
              <a:defRPr sz="4800">
                <a:solidFill>
                  <a:srgbClr val="2185C5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2185C5"/>
              </a:buClr>
              <a:buSzPts val="4800"/>
              <a:buNone/>
              <a:defRPr sz="4800">
                <a:solidFill>
                  <a:srgbClr val="2185C5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2185C5"/>
              </a:buClr>
              <a:buSzPts val="4800"/>
              <a:buNone/>
              <a:defRPr sz="4800">
                <a:solidFill>
                  <a:srgbClr val="2185C5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2185C5"/>
              </a:buClr>
              <a:buSzPts val="4800"/>
              <a:buNone/>
              <a:defRPr sz="4800">
                <a:solidFill>
                  <a:srgbClr val="2185C5"/>
                </a:solidFill>
              </a:defRPr>
            </a:lvl9pPr>
          </a:lstStyle>
          <a:p>
            <a:endParaRPr/>
          </a:p>
        </p:txBody>
      </p:sp>
      <p:sp>
        <p:nvSpPr>
          <p:cNvPr id="10" name="Shape 10"/>
          <p:cNvSpPr/>
          <p:nvPr/>
        </p:nvSpPr>
        <p:spPr>
          <a:xfrm>
            <a:off x="5938246" y="2533163"/>
            <a:ext cx="721800" cy="77100"/>
          </a:xfrm>
          <a:prstGeom prst="rect">
            <a:avLst/>
          </a:prstGeom>
          <a:solidFill>
            <a:srgbClr val="FF971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Shape 11"/>
          <p:cNvSpPr/>
          <p:nvPr/>
        </p:nvSpPr>
        <p:spPr>
          <a:xfrm>
            <a:off x="6659861" y="2533163"/>
            <a:ext cx="721800" cy="77100"/>
          </a:xfrm>
          <a:prstGeom prst="rect">
            <a:avLst/>
          </a:prstGeom>
          <a:solidFill>
            <a:srgbClr val="F2025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Shape 12"/>
          <p:cNvSpPr/>
          <p:nvPr/>
        </p:nvSpPr>
        <p:spPr>
          <a:xfrm>
            <a:off x="-1" y="2533163"/>
            <a:ext cx="721800" cy="77100"/>
          </a:xfrm>
          <a:prstGeom prst="rect">
            <a:avLst/>
          </a:prstGeom>
          <a:solidFill>
            <a:srgbClr val="7ECEF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Shape 13"/>
          <p:cNvSpPr/>
          <p:nvPr/>
        </p:nvSpPr>
        <p:spPr>
          <a:xfrm>
            <a:off x="721425" y="2533163"/>
            <a:ext cx="5216700" cy="77100"/>
          </a:xfrm>
          <a:prstGeom prst="rect">
            <a:avLst/>
          </a:prstGeom>
          <a:solidFill>
            <a:srgbClr val="218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color background">
  <p:cSld name="BLANK_1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/>
          <p:nvPr/>
        </p:nvSpPr>
        <p:spPr>
          <a:xfrm>
            <a:off x="7356366" y="5066325"/>
            <a:ext cx="893700" cy="77100"/>
          </a:xfrm>
          <a:prstGeom prst="rect">
            <a:avLst/>
          </a:prstGeom>
          <a:solidFill>
            <a:srgbClr val="FF971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Shape 71"/>
          <p:cNvSpPr/>
          <p:nvPr/>
        </p:nvSpPr>
        <p:spPr>
          <a:xfrm>
            <a:off x="8250312" y="5066325"/>
            <a:ext cx="893700" cy="77100"/>
          </a:xfrm>
          <a:prstGeom prst="rect">
            <a:avLst/>
          </a:prstGeom>
          <a:solidFill>
            <a:srgbClr val="F2025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Shape 72"/>
          <p:cNvSpPr/>
          <p:nvPr/>
        </p:nvSpPr>
        <p:spPr>
          <a:xfrm>
            <a:off x="0" y="5066325"/>
            <a:ext cx="893700" cy="771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Shape 73"/>
          <p:cNvSpPr/>
          <p:nvPr/>
        </p:nvSpPr>
        <p:spPr>
          <a:xfrm>
            <a:off x="893710" y="5066325"/>
            <a:ext cx="6462600" cy="77100"/>
          </a:xfrm>
          <a:prstGeom prst="rect">
            <a:avLst/>
          </a:prstGeom>
          <a:solidFill>
            <a:srgbClr val="7ECEF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2">
  <p:cSld name="TITLE_2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/>
          <p:nvPr/>
        </p:nvSpPr>
        <p:spPr>
          <a:xfrm>
            <a:off x="0" y="0"/>
            <a:ext cx="9144000" cy="3993000"/>
          </a:xfrm>
          <a:prstGeom prst="rect">
            <a:avLst/>
          </a:prstGeom>
          <a:solidFill>
            <a:srgbClr val="218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ubTitle" idx="1"/>
          </p:nvPr>
        </p:nvSpPr>
        <p:spPr>
          <a:xfrm>
            <a:off x="685800" y="2840053"/>
            <a:ext cx="77724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b="1">
                <a:solidFill>
                  <a:srgbClr val="FFFFFF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b="1">
                <a:solidFill>
                  <a:srgbClr val="FFFFFF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b="1">
                <a:solidFill>
                  <a:srgbClr val="FFFFFF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b="1">
                <a:solidFill>
                  <a:srgbClr val="FFFFFF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b="1">
                <a:solidFill>
                  <a:srgbClr val="FFFFFF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b="1">
                <a:solidFill>
                  <a:srgbClr val="FFFFFF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b="1">
                <a:solidFill>
                  <a:srgbClr val="FFFFFF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b="1">
                <a:solidFill>
                  <a:srgbClr val="FFFFFF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b="1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18" name="Shape 18"/>
          <p:cNvSpPr/>
          <p:nvPr/>
        </p:nvSpPr>
        <p:spPr>
          <a:xfrm>
            <a:off x="3047704" y="3992850"/>
            <a:ext cx="3047700" cy="77100"/>
          </a:xfrm>
          <a:prstGeom prst="rect">
            <a:avLst/>
          </a:prstGeom>
          <a:solidFill>
            <a:srgbClr val="FF971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Shape 19"/>
          <p:cNvSpPr/>
          <p:nvPr/>
        </p:nvSpPr>
        <p:spPr>
          <a:xfrm>
            <a:off x="6096271" y="3992850"/>
            <a:ext cx="3047700" cy="77100"/>
          </a:xfrm>
          <a:prstGeom prst="rect">
            <a:avLst/>
          </a:prstGeom>
          <a:solidFill>
            <a:srgbClr val="F2025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Shape 20"/>
          <p:cNvSpPr/>
          <p:nvPr/>
        </p:nvSpPr>
        <p:spPr>
          <a:xfrm>
            <a:off x="1" y="3992850"/>
            <a:ext cx="3047700" cy="77100"/>
          </a:xfrm>
          <a:prstGeom prst="rect">
            <a:avLst/>
          </a:prstGeom>
          <a:solidFill>
            <a:srgbClr val="7ECEF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1710425" y="2161800"/>
            <a:ext cx="5723700" cy="8199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419100" algn="ctr" rtl="0">
              <a:spcBef>
                <a:spcPts val="600"/>
              </a:spcBef>
              <a:spcAft>
                <a:spcPts val="0"/>
              </a:spcAft>
              <a:buSzPts val="3000"/>
              <a:buChar char="▷"/>
              <a:defRPr i="1"/>
            </a:lvl1pPr>
            <a:lvl2pPr marL="914400" lvl="1" indent="-381000" algn="ctr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 i="1"/>
            </a:lvl2pPr>
            <a:lvl3pPr marL="1371600" lvl="2" indent="-381000" algn="ctr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 i="1"/>
            </a:lvl3pPr>
            <a:lvl4pPr marL="1828800" lvl="3" indent="-342900" algn="ctr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i="1"/>
            </a:lvl4pPr>
            <a:lvl5pPr marL="2286000" lvl="4" indent="-342900" algn="ctr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i="1"/>
            </a:lvl5pPr>
            <a:lvl6pPr marL="2743200" lvl="5" indent="-342900" algn="ctr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i="1"/>
            </a:lvl6pPr>
            <a:lvl7pPr marL="3200400" lvl="6" indent="-342900" algn="ctr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i="1"/>
            </a:lvl7pPr>
            <a:lvl8pPr marL="3657600" lvl="7" indent="-342900" algn="ctr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i="1"/>
            </a:lvl8pPr>
            <a:lvl9pPr marL="4114800" lvl="8" indent="-3429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 i="1"/>
            </a:lvl9pPr>
          </a:lstStyle>
          <a:p>
            <a:endParaRPr/>
          </a:p>
        </p:txBody>
      </p:sp>
      <p:sp>
        <p:nvSpPr>
          <p:cNvPr id="23" name="Shape 23"/>
          <p:cNvSpPr txBox="1"/>
          <p:nvPr/>
        </p:nvSpPr>
        <p:spPr>
          <a:xfrm>
            <a:off x="3593400" y="1181419"/>
            <a:ext cx="1957200" cy="6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 b="1">
                <a:solidFill>
                  <a:srgbClr val="97ABBC"/>
                </a:solidFill>
              </a:rPr>
              <a:t>“</a:t>
            </a:r>
            <a:endParaRPr sz="9600" b="1">
              <a:solidFill>
                <a:srgbClr val="97ABBC"/>
              </a:solidFill>
            </a:endParaRPr>
          </a:p>
        </p:txBody>
      </p:sp>
      <p:sp>
        <p:nvSpPr>
          <p:cNvPr id="24" name="Shape 24"/>
          <p:cNvSpPr/>
          <p:nvPr/>
        </p:nvSpPr>
        <p:spPr>
          <a:xfrm>
            <a:off x="5723283" y="1599675"/>
            <a:ext cx="1710300" cy="77100"/>
          </a:xfrm>
          <a:prstGeom prst="rect">
            <a:avLst/>
          </a:prstGeom>
          <a:solidFill>
            <a:srgbClr val="FF971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Shape 25"/>
          <p:cNvSpPr/>
          <p:nvPr/>
        </p:nvSpPr>
        <p:spPr>
          <a:xfrm>
            <a:off x="7434177" y="1599675"/>
            <a:ext cx="1710300" cy="77100"/>
          </a:xfrm>
          <a:prstGeom prst="rect">
            <a:avLst/>
          </a:prstGeom>
          <a:solidFill>
            <a:srgbClr val="F2025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" name="Shape 26"/>
          <p:cNvSpPr/>
          <p:nvPr/>
        </p:nvSpPr>
        <p:spPr>
          <a:xfrm>
            <a:off x="0" y="1599675"/>
            <a:ext cx="1710300" cy="77100"/>
          </a:xfrm>
          <a:prstGeom prst="rect">
            <a:avLst/>
          </a:prstGeom>
          <a:solidFill>
            <a:srgbClr val="7ECEF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Shape 27"/>
          <p:cNvSpPr/>
          <p:nvPr/>
        </p:nvSpPr>
        <p:spPr>
          <a:xfrm>
            <a:off x="1710425" y="1599675"/>
            <a:ext cx="1710300" cy="77100"/>
          </a:xfrm>
          <a:prstGeom prst="rect">
            <a:avLst/>
          </a:prstGeom>
          <a:solidFill>
            <a:srgbClr val="218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893700" y="205988"/>
            <a:ext cx="64626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893700" y="1373588"/>
            <a:ext cx="6462600" cy="3552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SzPts val="3000"/>
              <a:buChar char="▷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31" name="Shape 31"/>
          <p:cNvSpPr/>
          <p:nvPr/>
        </p:nvSpPr>
        <p:spPr>
          <a:xfrm>
            <a:off x="7356366" y="5066325"/>
            <a:ext cx="893700" cy="77100"/>
          </a:xfrm>
          <a:prstGeom prst="rect">
            <a:avLst/>
          </a:prstGeom>
          <a:solidFill>
            <a:srgbClr val="FF971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Shape 32"/>
          <p:cNvSpPr/>
          <p:nvPr/>
        </p:nvSpPr>
        <p:spPr>
          <a:xfrm>
            <a:off x="8250312" y="5066325"/>
            <a:ext cx="893700" cy="77100"/>
          </a:xfrm>
          <a:prstGeom prst="rect">
            <a:avLst/>
          </a:prstGeom>
          <a:solidFill>
            <a:srgbClr val="F2025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Shape 33"/>
          <p:cNvSpPr/>
          <p:nvPr/>
        </p:nvSpPr>
        <p:spPr>
          <a:xfrm>
            <a:off x="0" y="5066325"/>
            <a:ext cx="893700" cy="77100"/>
          </a:xfrm>
          <a:prstGeom prst="rect">
            <a:avLst/>
          </a:prstGeom>
          <a:solidFill>
            <a:srgbClr val="7ECEF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Shape 34"/>
          <p:cNvSpPr/>
          <p:nvPr/>
        </p:nvSpPr>
        <p:spPr>
          <a:xfrm>
            <a:off x="893710" y="5066325"/>
            <a:ext cx="6462600" cy="77100"/>
          </a:xfrm>
          <a:prstGeom prst="rect">
            <a:avLst/>
          </a:prstGeom>
          <a:solidFill>
            <a:srgbClr val="218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xfrm>
            <a:off x="893700" y="205988"/>
            <a:ext cx="64626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1"/>
          </p:nvPr>
        </p:nvSpPr>
        <p:spPr>
          <a:xfrm>
            <a:off x="893625" y="1200150"/>
            <a:ext cx="3136800" cy="3725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▷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2"/>
          </p:nvPr>
        </p:nvSpPr>
        <p:spPr>
          <a:xfrm>
            <a:off x="4219456" y="1200150"/>
            <a:ext cx="3136800" cy="3725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▷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39" name="Shape 39"/>
          <p:cNvSpPr/>
          <p:nvPr/>
        </p:nvSpPr>
        <p:spPr>
          <a:xfrm>
            <a:off x="7356366" y="5066325"/>
            <a:ext cx="893700" cy="77100"/>
          </a:xfrm>
          <a:prstGeom prst="rect">
            <a:avLst/>
          </a:prstGeom>
          <a:solidFill>
            <a:srgbClr val="FF971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" name="Shape 40"/>
          <p:cNvSpPr/>
          <p:nvPr/>
        </p:nvSpPr>
        <p:spPr>
          <a:xfrm>
            <a:off x="8250312" y="5066325"/>
            <a:ext cx="893700" cy="77100"/>
          </a:xfrm>
          <a:prstGeom prst="rect">
            <a:avLst/>
          </a:prstGeom>
          <a:solidFill>
            <a:srgbClr val="F2025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Shape 41"/>
          <p:cNvSpPr/>
          <p:nvPr/>
        </p:nvSpPr>
        <p:spPr>
          <a:xfrm>
            <a:off x="0" y="5066325"/>
            <a:ext cx="893700" cy="77100"/>
          </a:xfrm>
          <a:prstGeom prst="rect">
            <a:avLst/>
          </a:prstGeom>
          <a:solidFill>
            <a:srgbClr val="7ECEF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Shape 42"/>
          <p:cNvSpPr/>
          <p:nvPr/>
        </p:nvSpPr>
        <p:spPr>
          <a:xfrm>
            <a:off x="893710" y="5066325"/>
            <a:ext cx="6462600" cy="77100"/>
          </a:xfrm>
          <a:prstGeom prst="rect">
            <a:avLst/>
          </a:prstGeom>
          <a:solidFill>
            <a:srgbClr val="218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_AND_TWO_COLUMNS_1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893700" y="205988"/>
            <a:ext cx="64626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893700" y="1200150"/>
            <a:ext cx="2371200" cy="3725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 rtl="0">
              <a:spcBef>
                <a:spcPts val="600"/>
              </a:spcBef>
              <a:spcAft>
                <a:spcPts val="0"/>
              </a:spcAft>
              <a:buSzPts val="1400"/>
              <a:buChar char="▷"/>
              <a:defRPr sz="1400"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2"/>
          </p:nvPr>
        </p:nvSpPr>
        <p:spPr>
          <a:xfrm>
            <a:off x="3386404" y="1200150"/>
            <a:ext cx="2371200" cy="3725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 rtl="0">
              <a:spcBef>
                <a:spcPts val="600"/>
              </a:spcBef>
              <a:spcAft>
                <a:spcPts val="0"/>
              </a:spcAft>
              <a:buSzPts val="1400"/>
              <a:buChar char="▷"/>
              <a:defRPr sz="1400"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3"/>
          </p:nvPr>
        </p:nvSpPr>
        <p:spPr>
          <a:xfrm>
            <a:off x="5879107" y="1200150"/>
            <a:ext cx="2371200" cy="3725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 rtl="0">
              <a:spcBef>
                <a:spcPts val="600"/>
              </a:spcBef>
              <a:spcAft>
                <a:spcPts val="0"/>
              </a:spcAft>
              <a:buSzPts val="1400"/>
              <a:buChar char="▷"/>
              <a:defRPr sz="1400"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>
            <a:endParaRPr/>
          </a:p>
        </p:txBody>
      </p:sp>
      <p:sp>
        <p:nvSpPr>
          <p:cNvPr id="48" name="Shape 48"/>
          <p:cNvSpPr/>
          <p:nvPr/>
        </p:nvSpPr>
        <p:spPr>
          <a:xfrm>
            <a:off x="7356366" y="5066325"/>
            <a:ext cx="893700" cy="77100"/>
          </a:xfrm>
          <a:prstGeom prst="rect">
            <a:avLst/>
          </a:prstGeom>
          <a:solidFill>
            <a:srgbClr val="FF971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" name="Shape 49"/>
          <p:cNvSpPr/>
          <p:nvPr/>
        </p:nvSpPr>
        <p:spPr>
          <a:xfrm>
            <a:off x="8250312" y="5066325"/>
            <a:ext cx="893700" cy="77100"/>
          </a:xfrm>
          <a:prstGeom prst="rect">
            <a:avLst/>
          </a:prstGeom>
          <a:solidFill>
            <a:srgbClr val="F2025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Shape 50"/>
          <p:cNvSpPr/>
          <p:nvPr/>
        </p:nvSpPr>
        <p:spPr>
          <a:xfrm>
            <a:off x="0" y="5066325"/>
            <a:ext cx="893700" cy="77100"/>
          </a:xfrm>
          <a:prstGeom prst="rect">
            <a:avLst/>
          </a:prstGeom>
          <a:solidFill>
            <a:srgbClr val="7ECEF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Shape 51"/>
          <p:cNvSpPr/>
          <p:nvPr/>
        </p:nvSpPr>
        <p:spPr>
          <a:xfrm>
            <a:off x="893710" y="5066325"/>
            <a:ext cx="6462600" cy="77100"/>
          </a:xfrm>
          <a:prstGeom prst="rect">
            <a:avLst/>
          </a:prstGeom>
          <a:solidFill>
            <a:srgbClr val="218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893700" y="205988"/>
            <a:ext cx="64626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54" name="Shape 54"/>
          <p:cNvSpPr/>
          <p:nvPr/>
        </p:nvSpPr>
        <p:spPr>
          <a:xfrm>
            <a:off x="7356366" y="5066325"/>
            <a:ext cx="893700" cy="77100"/>
          </a:xfrm>
          <a:prstGeom prst="rect">
            <a:avLst/>
          </a:prstGeom>
          <a:solidFill>
            <a:srgbClr val="FF971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Shape 55"/>
          <p:cNvSpPr/>
          <p:nvPr/>
        </p:nvSpPr>
        <p:spPr>
          <a:xfrm>
            <a:off x="8250312" y="5066325"/>
            <a:ext cx="893700" cy="77100"/>
          </a:xfrm>
          <a:prstGeom prst="rect">
            <a:avLst/>
          </a:prstGeom>
          <a:solidFill>
            <a:srgbClr val="F2025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Shape 56"/>
          <p:cNvSpPr/>
          <p:nvPr/>
        </p:nvSpPr>
        <p:spPr>
          <a:xfrm>
            <a:off x="0" y="5066325"/>
            <a:ext cx="893700" cy="77100"/>
          </a:xfrm>
          <a:prstGeom prst="rect">
            <a:avLst/>
          </a:prstGeom>
          <a:solidFill>
            <a:srgbClr val="7ECEF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Shape 57"/>
          <p:cNvSpPr/>
          <p:nvPr/>
        </p:nvSpPr>
        <p:spPr>
          <a:xfrm>
            <a:off x="893710" y="5066325"/>
            <a:ext cx="6462600" cy="77100"/>
          </a:xfrm>
          <a:prstGeom prst="rect">
            <a:avLst/>
          </a:prstGeom>
          <a:solidFill>
            <a:srgbClr val="218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893700" y="4649963"/>
            <a:ext cx="6462600" cy="350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marL="457200" lvl="0" indent="-228600">
              <a:spcBef>
                <a:spcPts val="360"/>
              </a:spcBef>
              <a:spcAft>
                <a:spcPts val="0"/>
              </a:spcAft>
              <a:buClr>
                <a:srgbClr val="2185C5"/>
              </a:buClr>
              <a:buSzPts val="1400"/>
              <a:buNone/>
              <a:defRPr sz="1400">
                <a:solidFill>
                  <a:srgbClr val="2185C5"/>
                </a:solidFill>
              </a:defRPr>
            </a:lvl1pPr>
          </a:lstStyle>
          <a:p>
            <a:endParaRPr/>
          </a:p>
        </p:txBody>
      </p:sp>
      <p:sp>
        <p:nvSpPr>
          <p:cNvPr id="60" name="Shape 60"/>
          <p:cNvSpPr/>
          <p:nvPr/>
        </p:nvSpPr>
        <p:spPr>
          <a:xfrm>
            <a:off x="7356366" y="5066325"/>
            <a:ext cx="893700" cy="77100"/>
          </a:xfrm>
          <a:prstGeom prst="rect">
            <a:avLst/>
          </a:prstGeom>
          <a:solidFill>
            <a:srgbClr val="FF971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Shape 61"/>
          <p:cNvSpPr/>
          <p:nvPr/>
        </p:nvSpPr>
        <p:spPr>
          <a:xfrm>
            <a:off x="8250312" y="5066325"/>
            <a:ext cx="893700" cy="77100"/>
          </a:xfrm>
          <a:prstGeom prst="rect">
            <a:avLst/>
          </a:prstGeom>
          <a:solidFill>
            <a:srgbClr val="F2025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Shape 62"/>
          <p:cNvSpPr/>
          <p:nvPr/>
        </p:nvSpPr>
        <p:spPr>
          <a:xfrm>
            <a:off x="0" y="5066325"/>
            <a:ext cx="893700" cy="77100"/>
          </a:xfrm>
          <a:prstGeom prst="rect">
            <a:avLst/>
          </a:prstGeom>
          <a:solidFill>
            <a:srgbClr val="7ECEF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Shape 63"/>
          <p:cNvSpPr/>
          <p:nvPr/>
        </p:nvSpPr>
        <p:spPr>
          <a:xfrm>
            <a:off x="893710" y="5066325"/>
            <a:ext cx="6462600" cy="77100"/>
          </a:xfrm>
          <a:prstGeom prst="rect">
            <a:avLst/>
          </a:prstGeom>
          <a:solidFill>
            <a:srgbClr val="218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/>
          <p:nvPr/>
        </p:nvSpPr>
        <p:spPr>
          <a:xfrm>
            <a:off x="7356366" y="5066325"/>
            <a:ext cx="893700" cy="77100"/>
          </a:xfrm>
          <a:prstGeom prst="rect">
            <a:avLst/>
          </a:prstGeom>
          <a:solidFill>
            <a:srgbClr val="FF971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Shape 66"/>
          <p:cNvSpPr/>
          <p:nvPr/>
        </p:nvSpPr>
        <p:spPr>
          <a:xfrm>
            <a:off x="8250312" y="5066325"/>
            <a:ext cx="893700" cy="77100"/>
          </a:xfrm>
          <a:prstGeom prst="rect">
            <a:avLst/>
          </a:prstGeom>
          <a:solidFill>
            <a:srgbClr val="F2025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Shape 67"/>
          <p:cNvSpPr/>
          <p:nvPr/>
        </p:nvSpPr>
        <p:spPr>
          <a:xfrm>
            <a:off x="0" y="5066325"/>
            <a:ext cx="893700" cy="77100"/>
          </a:xfrm>
          <a:prstGeom prst="rect">
            <a:avLst/>
          </a:prstGeom>
          <a:solidFill>
            <a:srgbClr val="7ECEF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Shape 68"/>
          <p:cNvSpPr/>
          <p:nvPr/>
        </p:nvSpPr>
        <p:spPr>
          <a:xfrm>
            <a:off x="893710" y="5066325"/>
            <a:ext cx="6462600" cy="77100"/>
          </a:xfrm>
          <a:prstGeom prst="rect">
            <a:avLst/>
          </a:prstGeom>
          <a:solidFill>
            <a:srgbClr val="218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893700" y="205988"/>
            <a:ext cx="6462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97ABBC"/>
              </a:buClr>
              <a:buSzPts val="3600"/>
              <a:buFont typeface="Raleway"/>
              <a:buNone/>
              <a:defRPr sz="3600">
                <a:solidFill>
                  <a:srgbClr val="97ABBC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97ABBC"/>
              </a:buClr>
              <a:buSzPts val="3600"/>
              <a:buFont typeface="Raleway"/>
              <a:buNone/>
              <a:defRPr sz="3600">
                <a:solidFill>
                  <a:srgbClr val="97ABBC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97ABBC"/>
              </a:buClr>
              <a:buSzPts val="3600"/>
              <a:buFont typeface="Raleway"/>
              <a:buNone/>
              <a:defRPr sz="3600">
                <a:solidFill>
                  <a:srgbClr val="97ABBC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97ABBC"/>
              </a:buClr>
              <a:buSzPts val="3600"/>
              <a:buFont typeface="Raleway"/>
              <a:buNone/>
              <a:defRPr sz="3600">
                <a:solidFill>
                  <a:srgbClr val="97ABBC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97ABBC"/>
              </a:buClr>
              <a:buSzPts val="3600"/>
              <a:buFont typeface="Raleway"/>
              <a:buNone/>
              <a:defRPr sz="3600">
                <a:solidFill>
                  <a:srgbClr val="97ABBC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97ABBC"/>
              </a:buClr>
              <a:buSzPts val="3600"/>
              <a:buFont typeface="Raleway"/>
              <a:buNone/>
              <a:defRPr sz="3600">
                <a:solidFill>
                  <a:srgbClr val="97ABBC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97ABBC"/>
              </a:buClr>
              <a:buSzPts val="3600"/>
              <a:buFont typeface="Raleway"/>
              <a:buNone/>
              <a:defRPr sz="3600">
                <a:solidFill>
                  <a:srgbClr val="97ABBC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97ABBC"/>
              </a:buClr>
              <a:buSzPts val="3600"/>
              <a:buFont typeface="Raleway"/>
              <a:buNone/>
              <a:defRPr sz="3600">
                <a:solidFill>
                  <a:srgbClr val="97ABBC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97ABBC"/>
              </a:buClr>
              <a:buSzPts val="3600"/>
              <a:buFont typeface="Raleway"/>
              <a:buNone/>
              <a:defRPr sz="3600">
                <a:solidFill>
                  <a:srgbClr val="97ABBC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893700" y="1373588"/>
            <a:ext cx="6462600" cy="355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Clr>
                <a:srgbClr val="677480"/>
              </a:buClr>
              <a:buSzPts val="3000"/>
              <a:buFont typeface="Lato"/>
              <a:buChar char="▷"/>
              <a:defRPr sz="3000">
                <a:solidFill>
                  <a:srgbClr val="677480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rgbClr val="677480"/>
              </a:buClr>
              <a:buSzPts val="2400"/>
              <a:buFont typeface="Lato"/>
              <a:buChar char="○"/>
              <a:defRPr sz="2400">
                <a:solidFill>
                  <a:srgbClr val="677480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rgbClr val="677480"/>
              </a:buClr>
              <a:buSzPts val="2400"/>
              <a:buFont typeface="Lato"/>
              <a:buChar char="■"/>
              <a:defRPr sz="2400">
                <a:solidFill>
                  <a:srgbClr val="677480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rgbClr val="677480"/>
              </a:buClr>
              <a:buSzPts val="1800"/>
              <a:buFont typeface="Lato"/>
              <a:buChar char="●"/>
              <a:defRPr sz="1800">
                <a:solidFill>
                  <a:srgbClr val="677480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rgbClr val="677480"/>
              </a:buClr>
              <a:buSzPts val="1800"/>
              <a:buFont typeface="Lato"/>
              <a:buChar char="○"/>
              <a:defRPr sz="1800">
                <a:solidFill>
                  <a:srgbClr val="677480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rgbClr val="677480"/>
              </a:buClr>
              <a:buSzPts val="1800"/>
              <a:buFont typeface="Lato"/>
              <a:buChar char="■"/>
              <a:defRPr sz="1800">
                <a:solidFill>
                  <a:srgbClr val="677480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rgbClr val="677480"/>
              </a:buClr>
              <a:buSzPts val="1800"/>
              <a:buFont typeface="Lato"/>
              <a:buChar char="●"/>
              <a:defRPr sz="1800">
                <a:solidFill>
                  <a:srgbClr val="677480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rgbClr val="677480"/>
              </a:buClr>
              <a:buSzPts val="1800"/>
              <a:buFont typeface="Lato"/>
              <a:buChar char="○"/>
              <a:defRPr sz="1800">
                <a:solidFill>
                  <a:srgbClr val="677480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rgbClr val="677480"/>
              </a:buClr>
              <a:buSzPts val="1800"/>
              <a:buFont typeface="Lato"/>
              <a:buChar char="■"/>
              <a:defRPr sz="1800">
                <a:solidFill>
                  <a:srgbClr val="677480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ransition>
    <p:fade thruBlk="1"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FEF"/>
        </a:solidFill>
        <a:effectLst/>
      </p:bgPr>
    </p:bg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Shape 8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351963"/>
            <a:ext cx="8172450" cy="323850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Shape 83"/>
          <p:cNvSpPr txBox="1">
            <a:spLocks noGrp="1"/>
          </p:cNvSpPr>
          <p:nvPr>
            <p:ph type="ctrTitle"/>
          </p:nvPr>
        </p:nvSpPr>
        <p:spPr>
          <a:xfrm>
            <a:off x="585225" y="1940750"/>
            <a:ext cx="8270400" cy="142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solidFill>
                  <a:srgbClr val="2185C5"/>
                </a:solidFill>
                <a:latin typeface="Consolas"/>
                <a:ea typeface="Consolas"/>
                <a:cs typeface="Consolas"/>
                <a:sym typeface="Consolas"/>
              </a:rPr>
              <a:t>accAAD</a:t>
            </a:r>
            <a:r>
              <a:rPr lang="en" sz="3200" b="1">
                <a:solidFill>
                  <a:srgbClr val="2185C5"/>
                </a:solidFill>
              </a:rPr>
              <a:t>: An Efficient Append-Only Authenticated Dictionary for Transparency Logs</a:t>
            </a:r>
            <a:endParaRPr sz="3200" b="1">
              <a:solidFill>
                <a:srgbClr val="2185C5"/>
              </a:solidFill>
            </a:endParaRPr>
          </a:p>
        </p:txBody>
      </p:sp>
      <p:sp>
        <p:nvSpPr>
          <p:cNvPr id="84" name="Shape 84"/>
          <p:cNvSpPr txBox="1">
            <a:spLocks noGrp="1"/>
          </p:cNvSpPr>
          <p:nvPr>
            <p:ph type="ctrTitle"/>
          </p:nvPr>
        </p:nvSpPr>
        <p:spPr>
          <a:xfrm>
            <a:off x="585225" y="3675825"/>
            <a:ext cx="7459200" cy="461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FF9715"/>
                </a:solidFill>
              </a:rPr>
              <a:t>Vivek Bhupatiraju, PRIMES 2018</a:t>
            </a:r>
            <a:endParaRPr sz="2000">
              <a:solidFill>
                <a:srgbClr val="FF9715"/>
              </a:solidFill>
            </a:endParaRPr>
          </a:p>
        </p:txBody>
      </p:sp>
      <p:cxnSp>
        <p:nvCxnSpPr>
          <p:cNvPr id="85" name="Shape 85"/>
          <p:cNvCxnSpPr/>
          <p:nvPr/>
        </p:nvCxnSpPr>
        <p:spPr>
          <a:xfrm>
            <a:off x="266075" y="1740475"/>
            <a:ext cx="0" cy="1747500"/>
          </a:xfrm>
          <a:prstGeom prst="straightConnector1">
            <a:avLst/>
          </a:prstGeom>
          <a:noFill/>
          <a:ln w="76200" cap="flat" cmpd="sng">
            <a:solidFill>
              <a:srgbClr val="7ECEFD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86" name="Shape 86"/>
          <p:cNvCxnSpPr/>
          <p:nvPr/>
        </p:nvCxnSpPr>
        <p:spPr>
          <a:xfrm>
            <a:off x="266075" y="2517150"/>
            <a:ext cx="0" cy="1667400"/>
          </a:xfrm>
          <a:prstGeom prst="straightConnector1">
            <a:avLst/>
          </a:prstGeom>
          <a:noFill/>
          <a:ln w="76200" cap="flat" cmpd="sng">
            <a:solidFill>
              <a:srgbClr val="7ECEFD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FEF"/>
        </a:solidFill>
        <a:effectLst/>
      </p:bgPr>
    </p:bg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Shape 244"/>
          <p:cNvSpPr txBox="1">
            <a:spLocks noGrp="1"/>
          </p:cNvSpPr>
          <p:nvPr>
            <p:ph type="title"/>
          </p:nvPr>
        </p:nvSpPr>
        <p:spPr>
          <a:xfrm>
            <a:off x="893700" y="205988"/>
            <a:ext cx="64626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u="sng">
                <a:solidFill>
                  <a:srgbClr val="000000"/>
                </a:solidFill>
              </a:rPr>
              <a:t>Attempts at a Full AAD</a:t>
            </a:r>
            <a:endParaRPr sz="3000" b="1" u="sng">
              <a:solidFill>
                <a:srgbClr val="000000"/>
              </a:solidFill>
            </a:endParaRPr>
          </a:p>
        </p:txBody>
      </p:sp>
      <p:sp>
        <p:nvSpPr>
          <p:cNvPr id="245" name="Shape 245"/>
          <p:cNvSpPr txBox="1"/>
          <p:nvPr/>
        </p:nvSpPr>
        <p:spPr>
          <a:xfrm>
            <a:off x="952500" y="1085375"/>
            <a:ext cx="7267200" cy="37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i="1">
                <a:latin typeface="Raleway"/>
                <a:ea typeface="Raleway"/>
                <a:cs typeface="Raleway"/>
                <a:sym typeface="Raleway"/>
              </a:rPr>
              <a:t>   </a:t>
            </a:r>
            <a:r>
              <a:rPr lang="en" sz="1800">
                <a:latin typeface="Consolas"/>
                <a:ea typeface="Consolas"/>
                <a:cs typeface="Consolas"/>
                <a:sym typeface="Consolas"/>
              </a:rPr>
              <a:t>N</a:t>
            </a:r>
            <a:r>
              <a:rPr lang="en" sz="1800" b="1" i="1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" sz="1800">
                <a:latin typeface="Raleway"/>
                <a:ea typeface="Raleway"/>
                <a:cs typeface="Raleway"/>
                <a:sym typeface="Raleway"/>
              </a:rPr>
              <a:t>=  number of key-value pairs in AAD</a:t>
            </a:r>
            <a:endParaRPr sz="1800">
              <a:latin typeface="Raleway"/>
              <a:ea typeface="Raleway"/>
              <a:cs typeface="Raleway"/>
              <a:sym typeface="Raleway"/>
            </a:endParaRPr>
          </a:p>
        </p:txBody>
      </p:sp>
      <p:graphicFrame>
        <p:nvGraphicFramePr>
          <p:cNvPr id="246" name="Shape 246"/>
          <p:cNvGraphicFramePr/>
          <p:nvPr/>
        </p:nvGraphicFramePr>
        <p:xfrm>
          <a:off x="1000125" y="1683375"/>
          <a:ext cx="7267250" cy="2775750"/>
        </p:xfrm>
        <a:graphic>
          <a:graphicData uri="http://schemas.openxmlformats.org/drawingml/2006/table">
            <a:tbl>
              <a:tblPr>
                <a:noFill/>
                <a:tableStyleId>{98433F63-77A4-455D-AD0A-330C1187B1BF}</a:tableStyleId>
              </a:tblPr>
              <a:tblGrid>
                <a:gridCol w="1453450"/>
                <a:gridCol w="1453450"/>
                <a:gridCol w="1453450"/>
                <a:gridCol w="1453450"/>
                <a:gridCol w="1453450"/>
              </a:tblGrid>
              <a:tr h="6386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 b="1"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Append</a:t>
                      </a:r>
                      <a:endParaRPr sz="1300"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(Time)</a:t>
                      </a:r>
                      <a:endParaRPr sz="1300"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C-M</a:t>
                      </a:r>
                      <a:endParaRPr sz="1300"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(Time/Space)</a:t>
                      </a:r>
                      <a:endParaRPr sz="1300"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N-M</a:t>
                      </a:r>
                      <a:endParaRPr sz="1300"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(Time/Space)</a:t>
                      </a:r>
                      <a:endParaRPr sz="1300"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Cons.</a:t>
                      </a:r>
                      <a:endParaRPr sz="1300"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(Time/Space)</a:t>
                      </a:r>
                      <a:endParaRPr sz="1300"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L="91425" marR="91425" marT="91425" marB="91425" anchor="ctr"/>
                </a:tc>
              </a:tr>
              <a:tr h="7123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History Tree</a:t>
                      </a:r>
                      <a:endParaRPr sz="1300"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>
                          <a:solidFill>
                            <a:schemeClr val="dk1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O(log N)</a:t>
                      </a:r>
                      <a:endParaRPr sz="170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O(log N)</a:t>
                      </a:r>
                      <a:endParaRPr sz="170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O(N)</a:t>
                      </a:r>
                      <a:endParaRPr sz="170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O(log N)</a:t>
                      </a:r>
                      <a:endParaRPr sz="170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/>
                </a:tc>
              </a:tr>
              <a:tr h="7123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Prefix Tree</a:t>
                      </a:r>
                      <a:endParaRPr sz="1300"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>
                          <a:solidFill>
                            <a:schemeClr val="dk1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O(log N)</a:t>
                      </a:r>
                      <a:endParaRPr sz="170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O(log N)</a:t>
                      </a:r>
                      <a:endParaRPr sz="170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O(log N)</a:t>
                      </a:r>
                      <a:endParaRPr sz="170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O(N)</a:t>
                      </a:r>
                      <a:endParaRPr sz="170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/>
                </a:tc>
              </a:tr>
              <a:tr h="7123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Bilinear Accumulator</a:t>
                      </a:r>
                      <a:endParaRPr sz="1300"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>
                          <a:solidFill>
                            <a:schemeClr val="dk1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O(N)</a:t>
                      </a:r>
                      <a:endParaRPr sz="170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O(N)</a:t>
                      </a:r>
                      <a:endParaRPr sz="170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O(N)</a:t>
                      </a:r>
                      <a:endParaRPr sz="170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O(1)</a:t>
                      </a:r>
                      <a:endParaRPr sz="170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hape 251"/>
          <p:cNvSpPr txBox="1">
            <a:spLocks noGrp="1"/>
          </p:cNvSpPr>
          <p:nvPr>
            <p:ph type="ctrTitle"/>
          </p:nvPr>
        </p:nvSpPr>
        <p:spPr>
          <a:xfrm>
            <a:off x="644650" y="1026334"/>
            <a:ext cx="7772400" cy="2441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u="sng"/>
              <a:t>Preliminaries</a:t>
            </a:r>
            <a:endParaRPr b="1" u="sng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600" b="1" u="sng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Cryptography Background</a:t>
            </a:r>
            <a:endParaRPr sz="30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FEF"/>
        </a:solidFill>
        <a:effectLst/>
      </p:bgPr>
    </p:bg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Shape 256"/>
          <p:cNvSpPr txBox="1">
            <a:spLocks noGrp="1"/>
          </p:cNvSpPr>
          <p:nvPr>
            <p:ph type="title"/>
          </p:nvPr>
        </p:nvSpPr>
        <p:spPr>
          <a:xfrm>
            <a:off x="893700" y="205988"/>
            <a:ext cx="64626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u="sng">
                <a:solidFill>
                  <a:srgbClr val="000000"/>
                </a:solidFill>
              </a:rPr>
              <a:t>Hashing</a:t>
            </a:r>
            <a:endParaRPr sz="3000" b="1" u="sng">
              <a:solidFill>
                <a:srgbClr val="000000"/>
              </a:solidFill>
            </a:endParaRPr>
          </a:p>
        </p:txBody>
      </p:sp>
      <p:sp>
        <p:nvSpPr>
          <p:cNvPr id="257" name="Shape 257"/>
          <p:cNvSpPr txBox="1">
            <a:spLocks noGrp="1"/>
          </p:cNvSpPr>
          <p:nvPr>
            <p:ph type="body" idx="1"/>
          </p:nvPr>
        </p:nvSpPr>
        <p:spPr>
          <a:xfrm>
            <a:off x="893700" y="3108425"/>
            <a:ext cx="7606800" cy="116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556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677480"/>
              </a:buClr>
              <a:buSzPts val="2000"/>
              <a:buFont typeface="Consolas"/>
              <a:buChar char="-"/>
            </a:pP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Hashes are very fast to compute</a:t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marL="457200" marR="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Consolas"/>
              <a:buChar char="-"/>
            </a:pP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Nearly impossible to find input given the output</a:t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marL="457200" marR="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Consolas"/>
              <a:buChar char="-"/>
            </a:pP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Only known method is guess and check</a:t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58" name="Shape 258"/>
          <p:cNvSpPr txBox="1">
            <a:spLocks noGrp="1"/>
          </p:cNvSpPr>
          <p:nvPr>
            <p:ph type="body" idx="1"/>
          </p:nvPr>
        </p:nvSpPr>
        <p:spPr>
          <a:xfrm>
            <a:off x="782625" y="1755850"/>
            <a:ext cx="972000" cy="81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 sz="1400">
                <a:latin typeface="Consolas"/>
                <a:ea typeface="Consolas"/>
                <a:cs typeface="Consolas"/>
                <a:sym typeface="Consolas"/>
              </a:rPr>
              <a:t>“13”</a:t>
            </a:r>
            <a:endParaRPr sz="140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 sz="1400">
                <a:latin typeface="Consolas"/>
                <a:ea typeface="Consolas"/>
                <a:cs typeface="Consolas"/>
                <a:sym typeface="Consolas"/>
              </a:rPr>
              <a:t>(input)</a:t>
            </a:r>
            <a:endParaRPr sz="1400"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259" name="Shape 259"/>
          <p:cNvCxnSpPr/>
          <p:nvPr/>
        </p:nvCxnSpPr>
        <p:spPr>
          <a:xfrm rot="10800000" flipH="1">
            <a:off x="1809850" y="2122300"/>
            <a:ext cx="1102800" cy="8100"/>
          </a:xfrm>
          <a:prstGeom prst="straightConnector1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60" name="Shape 260"/>
          <p:cNvSpPr txBox="1">
            <a:spLocks noGrp="1"/>
          </p:cNvSpPr>
          <p:nvPr>
            <p:ph type="body" idx="1"/>
          </p:nvPr>
        </p:nvSpPr>
        <p:spPr>
          <a:xfrm>
            <a:off x="3181850" y="1544950"/>
            <a:ext cx="1508400" cy="1162800"/>
          </a:xfrm>
          <a:prstGeom prst="rect">
            <a:avLst/>
          </a:prstGeom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 sz="2000" b="1">
                <a:latin typeface="Consolas"/>
                <a:ea typeface="Consolas"/>
                <a:cs typeface="Consolas"/>
                <a:sym typeface="Consolas"/>
              </a:rPr>
              <a:t>SHA224</a:t>
            </a:r>
            <a:endParaRPr sz="2000" b="1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 sz="1500">
                <a:latin typeface="Consolas"/>
                <a:ea typeface="Consolas"/>
                <a:cs typeface="Consolas"/>
                <a:sym typeface="Consolas"/>
              </a:rPr>
              <a:t>Secure Hash Function</a:t>
            </a:r>
            <a:endParaRPr sz="1500"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261" name="Shape 261"/>
          <p:cNvCxnSpPr/>
          <p:nvPr/>
        </p:nvCxnSpPr>
        <p:spPr>
          <a:xfrm rot="10800000" flipH="1">
            <a:off x="4949750" y="2122300"/>
            <a:ext cx="1102800" cy="8100"/>
          </a:xfrm>
          <a:prstGeom prst="straightConnector1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62" name="Shape 262"/>
          <p:cNvSpPr txBox="1">
            <a:spLocks noGrp="1"/>
          </p:cNvSpPr>
          <p:nvPr>
            <p:ph type="body" idx="1"/>
          </p:nvPr>
        </p:nvSpPr>
        <p:spPr>
          <a:xfrm>
            <a:off x="6237500" y="1544950"/>
            <a:ext cx="2262900" cy="116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2"/>
                </a:solidFill>
                <a:latin typeface="Consolas"/>
                <a:ea typeface="Consolas"/>
                <a:cs typeface="Consolas"/>
                <a:sym typeface="Consolas"/>
              </a:rPr>
              <a:t>“86730f0dd6381286d3b5f0dfb897ce4895480ce97564c6be4f1543b8”</a:t>
            </a:r>
            <a:endParaRPr sz="1400">
              <a:solidFill>
                <a:schemeClr val="dk2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2"/>
                </a:solidFill>
                <a:latin typeface="Consolas"/>
                <a:ea typeface="Consolas"/>
                <a:cs typeface="Consolas"/>
                <a:sym typeface="Consolas"/>
              </a:rPr>
              <a:t>(output)</a:t>
            </a:r>
            <a:endParaRPr sz="1400">
              <a:solidFill>
                <a:schemeClr val="dk2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FEF"/>
        </a:solidFill>
        <a:effectLst/>
      </p:bgPr>
    </p:bg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Shape 267"/>
          <p:cNvSpPr txBox="1">
            <a:spLocks noGrp="1"/>
          </p:cNvSpPr>
          <p:nvPr>
            <p:ph type="title"/>
          </p:nvPr>
        </p:nvSpPr>
        <p:spPr>
          <a:xfrm>
            <a:off x="893700" y="205988"/>
            <a:ext cx="64626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u="sng">
                <a:solidFill>
                  <a:srgbClr val="000000"/>
                </a:solidFill>
              </a:rPr>
              <a:t>Polynomial Commitments (PC)</a:t>
            </a:r>
            <a:endParaRPr sz="3000" b="1" u="sng">
              <a:solidFill>
                <a:srgbClr val="000000"/>
              </a:solidFill>
            </a:endParaRPr>
          </a:p>
        </p:txBody>
      </p:sp>
      <p:sp>
        <p:nvSpPr>
          <p:cNvPr id="268" name="Shape 268"/>
          <p:cNvSpPr txBox="1">
            <a:spLocks noGrp="1"/>
          </p:cNvSpPr>
          <p:nvPr>
            <p:ph type="body" idx="1"/>
          </p:nvPr>
        </p:nvSpPr>
        <p:spPr>
          <a:xfrm>
            <a:off x="893700" y="982313"/>
            <a:ext cx="6462600" cy="355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55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677480"/>
              </a:buClr>
              <a:buSzPts val="2000"/>
              <a:buFont typeface="Consolas"/>
              <a:buChar char="-"/>
            </a:pP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Securely commit an arbitrary-sized polynomial to a constant-sized digest</a:t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marL="457200" marR="0" lvl="0" indent="-355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000"/>
              <a:buFont typeface="Consolas"/>
              <a:buChar char="-"/>
            </a:pP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Given the commitments for polynomials a(x), b(x), and c(x), can securely verify</a:t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marL="914400" marR="0" lvl="1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Consolas"/>
              <a:buChar char="-"/>
            </a:pP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c(x) = a(x) + b(x)</a:t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marL="914400" marR="0" lvl="1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Consolas"/>
              <a:buChar char="-"/>
            </a:pP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c(x) = a(x) - b(x)</a:t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marL="914400" marR="0" lvl="1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Consolas"/>
              <a:buChar char="-"/>
            </a:pP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c(x) = a(x) * b(x)</a:t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marL="914400" marR="0" lvl="1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Consolas"/>
              <a:buChar char="-"/>
            </a:pP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c(x) = a(x) / b(x)</a:t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FEF"/>
        </a:solidFill>
        <a:effectLst/>
      </p:bgPr>
    </p:bg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Shape 273"/>
          <p:cNvSpPr txBox="1">
            <a:spLocks noGrp="1"/>
          </p:cNvSpPr>
          <p:nvPr>
            <p:ph type="title"/>
          </p:nvPr>
        </p:nvSpPr>
        <p:spPr>
          <a:xfrm>
            <a:off x="893700" y="205988"/>
            <a:ext cx="64626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u="sng">
                <a:solidFill>
                  <a:srgbClr val="000000"/>
                </a:solidFill>
              </a:rPr>
              <a:t>PC Operations</a:t>
            </a:r>
            <a:endParaRPr sz="3000" b="1" u="sng">
              <a:solidFill>
                <a:srgbClr val="000000"/>
              </a:solidFill>
            </a:endParaRPr>
          </a:p>
        </p:txBody>
      </p:sp>
      <p:sp>
        <p:nvSpPr>
          <p:cNvPr id="274" name="Shape 274"/>
          <p:cNvSpPr txBox="1">
            <a:spLocks noGrp="1"/>
          </p:cNvSpPr>
          <p:nvPr>
            <p:ph type="body" idx="1"/>
          </p:nvPr>
        </p:nvSpPr>
        <p:spPr>
          <a:xfrm>
            <a:off x="893700" y="982313"/>
            <a:ext cx="6462600" cy="355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55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677480"/>
              </a:buClr>
              <a:buSzPts val="2000"/>
              <a:buFont typeface="Consolas"/>
              <a:buChar char="-"/>
            </a:pP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Given a set S = {e</a:t>
            </a:r>
            <a:r>
              <a:rPr lang="en" sz="2000" baseline="-25000">
                <a:latin typeface="Consolas"/>
                <a:ea typeface="Consolas"/>
                <a:cs typeface="Consolas"/>
                <a:sym typeface="Consolas"/>
              </a:rPr>
              <a:t>1</a:t>
            </a: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, e</a:t>
            </a:r>
            <a:r>
              <a:rPr lang="en" sz="2000" baseline="-25000">
                <a:latin typeface="Consolas"/>
                <a:ea typeface="Consolas"/>
                <a:cs typeface="Consolas"/>
                <a:sym typeface="Consolas"/>
              </a:rPr>
              <a:t>2</a:t>
            </a: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, e</a:t>
            </a:r>
            <a:r>
              <a:rPr lang="en" sz="2000" baseline="-25000">
                <a:latin typeface="Consolas"/>
                <a:ea typeface="Consolas"/>
                <a:cs typeface="Consolas"/>
                <a:sym typeface="Consolas"/>
              </a:rPr>
              <a:t>3</a:t>
            </a: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...}</a:t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marL="457200" marR="0" lvl="0" indent="-355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000"/>
              <a:buFont typeface="Consolas"/>
              <a:buChar char="-"/>
            </a:pP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If we commit the polynomial:</a:t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p(x) = (x - e</a:t>
            </a:r>
            <a:r>
              <a:rPr lang="en" sz="2000" baseline="-25000">
                <a:latin typeface="Consolas"/>
                <a:ea typeface="Consolas"/>
                <a:cs typeface="Consolas"/>
                <a:sym typeface="Consolas"/>
              </a:rPr>
              <a:t>1</a:t>
            </a: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)(x - e</a:t>
            </a:r>
            <a:r>
              <a:rPr lang="en" sz="2000" baseline="-25000">
                <a:latin typeface="Consolas"/>
                <a:ea typeface="Consolas"/>
                <a:cs typeface="Consolas"/>
                <a:sym typeface="Consolas"/>
              </a:rPr>
              <a:t>2</a:t>
            </a: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)(x - e</a:t>
            </a:r>
            <a:r>
              <a:rPr lang="en" sz="2000" baseline="-25000">
                <a:latin typeface="Consolas"/>
                <a:ea typeface="Consolas"/>
                <a:cs typeface="Consolas"/>
                <a:sym typeface="Consolas"/>
              </a:rPr>
              <a:t>3</a:t>
            </a: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)....</a:t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marL="457200" marR="0" lvl="0" indent="-355600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000"/>
              <a:buFont typeface="Consolas"/>
              <a:buChar char="-"/>
            </a:pP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As we can verify multiplication, if we can show (x - e</a:t>
            </a:r>
            <a:r>
              <a:rPr lang="en" sz="2000" baseline="-25000">
                <a:latin typeface="Consolas"/>
                <a:ea typeface="Consolas"/>
                <a:cs typeface="Consolas"/>
                <a:sym typeface="Consolas"/>
              </a:rPr>
              <a:t>1</a:t>
            </a: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) is a factor =&gt; </a:t>
            </a:r>
            <a:r>
              <a:rPr lang="en" sz="2000" b="1">
                <a:latin typeface="Consolas"/>
                <a:ea typeface="Consolas"/>
                <a:cs typeface="Consolas"/>
                <a:sym typeface="Consolas"/>
              </a:rPr>
              <a:t>securely show e</a:t>
            </a:r>
            <a:r>
              <a:rPr lang="en" sz="2000" b="1" baseline="-25000">
                <a:latin typeface="Consolas"/>
                <a:ea typeface="Consolas"/>
                <a:cs typeface="Consolas"/>
                <a:sym typeface="Consolas"/>
              </a:rPr>
              <a:t>1</a:t>
            </a:r>
            <a:r>
              <a:rPr lang="en" sz="2000" b="1">
                <a:latin typeface="Consolas"/>
                <a:ea typeface="Consolas"/>
                <a:cs typeface="Consolas"/>
                <a:sym typeface="Consolas"/>
              </a:rPr>
              <a:t> is in set S</a:t>
            </a:r>
            <a:endParaRPr sz="2000" b="1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2000"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FEF"/>
        </a:solidFill>
        <a:effectLst/>
      </p:bgPr>
    </p:bg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Shape 279"/>
          <p:cNvSpPr txBox="1">
            <a:spLocks noGrp="1"/>
          </p:cNvSpPr>
          <p:nvPr>
            <p:ph type="title"/>
          </p:nvPr>
        </p:nvSpPr>
        <p:spPr>
          <a:xfrm>
            <a:off x="893700" y="205988"/>
            <a:ext cx="64626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u="sng">
                <a:solidFill>
                  <a:srgbClr val="000000"/>
                </a:solidFill>
              </a:rPr>
              <a:t>PC Operations</a:t>
            </a:r>
            <a:endParaRPr sz="3000" b="1" u="sng">
              <a:solidFill>
                <a:srgbClr val="000000"/>
              </a:solidFill>
            </a:endParaRPr>
          </a:p>
        </p:txBody>
      </p:sp>
      <p:sp>
        <p:nvSpPr>
          <p:cNvPr id="280" name="Shape 280"/>
          <p:cNvSpPr txBox="1">
            <a:spLocks noGrp="1"/>
          </p:cNvSpPr>
          <p:nvPr>
            <p:ph type="body" idx="1"/>
          </p:nvPr>
        </p:nvSpPr>
        <p:spPr>
          <a:xfrm>
            <a:off x="893700" y="982313"/>
            <a:ext cx="6462600" cy="355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55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677480"/>
              </a:buClr>
              <a:buSzPts val="2000"/>
              <a:buFont typeface="Consolas"/>
              <a:buChar char="-"/>
            </a:pP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Note that if an element m</a:t>
            </a:r>
            <a:r>
              <a:rPr lang="en" sz="2000" baseline="-25000">
                <a:latin typeface="Consolas"/>
                <a:ea typeface="Consolas"/>
                <a:cs typeface="Consolas"/>
                <a:sym typeface="Consolas"/>
              </a:rPr>
              <a:t>1</a:t>
            </a: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 is not in the set, can write:</a:t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p(x) = (x - m</a:t>
            </a:r>
            <a:r>
              <a:rPr lang="en" sz="2000" baseline="-25000">
                <a:latin typeface="Consolas"/>
                <a:ea typeface="Consolas"/>
                <a:cs typeface="Consolas"/>
                <a:sym typeface="Consolas"/>
              </a:rPr>
              <a:t>1</a:t>
            </a: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)q(x) + r</a:t>
            </a:r>
            <a:r>
              <a:rPr lang="en" sz="2000" baseline="-25000">
                <a:latin typeface="Consolas"/>
                <a:ea typeface="Consolas"/>
                <a:cs typeface="Consolas"/>
                <a:sym typeface="Consolas"/>
              </a:rPr>
              <a:t>1</a:t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marL="457200" marR="0" lvl="0" indent="-355600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000"/>
              <a:buFont typeface="Consolas"/>
              <a:buChar char="-"/>
            </a:pP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Can use polynomial commitment to </a:t>
            </a:r>
            <a:r>
              <a:rPr lang="en" sz="2000" b="1">
                <a:latin typeface="Consolas"/>
                <a:ea typeface="Consolas"/>
                <a:cs typeface="Consolas"/>
                <a:sym typeface="Consolas"/>
              </a:rPr>
              <a:t>securely show that m</a:t>
            </a:r>
            <a:r>
              <a:rPr lang="en" sz="2000" b="1" baseline="-25000">
                <a:latin typeface="Consolas"/>
                <a:ea typeface="Consolas"/>
                <a:cs typeface="Consolas"/>
                <a:sym typeface="Consolas"/>
              </a:rPr>
              <a:t>1</a:t>
            </a:r>
            <a:r>
              <a:rPr lang="en" sz="2000" b="1">
                <a:latin typeface="Consolas"/>
                <a:ea typeface="Consolas"/>
                <a:cs typeface="Consolas"/>
                <a:sym typeface="Consolas"/>
              </a:rPr>
              <a:t> is not in set as well</a:t>
            </a:r>
            <a:endParaRPr sz="2000" b="1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2000"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Shape 285"/>
          <p:cNvSpPr txBox="1">
            <a:spLocks noGrp="1"/>
          </p:cNvSpPr>
          <p:nvPr>
            <p:ph type="ctrTitle"/>
          </p:nvPr>
        </p:nvSpPr>
        <p:spPr>
          <a:xfrm>
            <a:off x="644650" y="1026334"/>
            <a:ext cx="7772400" cy="2441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latin typeface="Consolas"/>
                <a:ea typeface="Consolas"/>
                <a:cs typeface="Consolas"/>
                <a:sym typeface="Consolas"/>
              </a:rPr>
              <a:t>accAAD</a:t>
            </a:r>
            <a:endParaRPr u="sng"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600" b="1" u="sng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A High-Level Overview of the Scheme</a:t>
            </a:r>
            <a:endParaRPr sz="30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FEF"/>
        </a:solidFill>
        <a:effectLst/>
      </p:bgPr>
    </p:bg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Shape 290"/>
          <p:cNvSpPr/>
          <p:nvPr/>
        </p:nvSpPr>
        <p:spPr>
          <a:xfrm>
            <a:off x="4101146" y="565289"/>
            <a:ext cx="886200" cy="4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B58900"/>
                </a:solidFill>
                <a:latin typeface="Lato"/>
                <a:ea typeface="Lato"/>
                <a:cs typeface="Lato"/>
                <a:sym typeface="Lato"/>
              </a:rPr>
              <a:t>0</a:t>
            </a:r>
            <a:endParaRPr sz="1800" b="1">
              <a:solidFill>
                <a:srgbClr val="B589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91" name="Shape 291"/>
          <p:cNvSpPr/>
          <p:nvPr/>
        </p:nvSpPr>
        <p:spPr>
          <a:xfrm>
            <a:off x="3313591" y="1194922"/>
            <a:ext cx="886200" cy="4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B58900"/>
                </a:solidFill>
                <a:latin typeface="Lato"/>
                <a:ea typeface="Lato"/>
                <a:cs typeface="Lato"/>
                <a:sym typeface="Lato"/>
              </a:rPr>
              <a:t>0</a:t>
            </a:r>
            <a:endParaRPr sz="1800" b="1">
              <a:solidFill>
                <a:srgbClr val="B589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92" name="Shape 292"/>
          <p:cNvSpPr/>
          <p:nvPr/>
        </p:nvSpPr>
        <p:spPr>
          <a:xfrm>
            <a:off x="4992169" y="558304"/>
            <a:ext cx="886200" cy="4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B58900"/>
                </a:solidFill>
                <a:latin typeface="Lato"/>
                <a:ea typeface="Lato"/>
                <a:cs typeface="Lato"/>
                <a:sym typeface="Lato"/>
              </a:rPr>
              <a:t>1</a:t>
            </a:r>
            <a:endParaRPr sz="1800" b="1">
              <a:solidFill>
                <a:srgbClr val="B589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93" name="Shape 293"/>
          <p:cNvSpPr/>
          <p:nvPr/>
        </p:nvSpPr>
        <p:spPr>
          <a:xfrm>
            <a:off x="5747517" y="1203166"/>
            <a:ext cx="886200" cy="4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B58900"/>
                </a:solidFill>
                <a:latin typeface="Lato"/>
                <a:ea typeface="Lato"/>
                <a:cs typeface="Lato"/>
                <a:sym typeface="Lato"/>
              </a:rPr>
              <a:t>1</a:t>
            </a:r>
            <a:endParaRPr sz="1800" b="1">
              <a:solidFill>
                <a:srgbClr val="B589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94" name="Shape 294"/>
          <p:cNvSpPr/>
          <p:nvPr/>
        </p:nvSpPr>
        <p:spPr>
          <a:xfrm>
            <a:off x="6458303" y="2171922"/>
            <a:ext cx="886200" cy="4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859900"/>
                </a:solidFill>
                <a:latin typeface="Lato"/>
                <a:ea typeface="Lato"/>
                <a:cs typeface="Lato"/>
                <a:sym typeface="Lato"/>
              </a:rPr>
              <a:t>1</a:t>
            </a:r>
            <a:endParaRPr sz="1800" b="1">
              <a:solidFill>
                <a:srgbClr val="8599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95" name="Shape 295"/>
          <p:cNvSpPr/>
          <p:nvPr/>
        </p:nvSpPr>
        <p:spPr>
          <a:xfrm>
            <a:off x="7049061" y="3105044"/>
            <a:ext cx="886200" cy="4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859900"/>
                </a:solidFill>
                <a:latin typeface="Lato"/>
                <a:ea typeface="Lato"/>
                <a:cs typeface="Lato"/>
                <a:sym typeface="Lato"/>
              </a:rPr>
              <a:t>1</a:t>
            </a:r>
            <a:endParaRPr sz="1800" b="1">
              <a:solidFill>
                <a:srgbClr val="8599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96" name="Shape 296"/>
          <p:cNvSpPr/>
          <p:nvPr/>
        </p:nvSpPr>
        <p:spPr>
          <a:xfrm>
            <a:off x="4472601" y="3072069"/>
            <a:ext cx="886200" cy="4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859900"/>
                </a:solidFill>
                <a:latin typeface="Lato"/>
                <a:ea typeface="Lato"/>
                <a:cs typeface="Lato"/>
                <a:sym typeface="Lato"/>
              </a:rPr>
              <a:t>1</a:t>
            </a:r>
            <a:endParaRPr sz="1800" b="1">
              <a:solidFill>
                <a:srgbClr val="8599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97" name="Shape 297"/>
          <p:cNvSpPr/>
          <p:nvPr/>
        </p:nvSpPr>
        <p:spPr>
          <a:xfrm>
            <a:off x="2961339" y="3072069"/>
            <a:ext cx="886200" cy="4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859900"/>
                </a:solidFill>
                <a:latin typeface="Lato"/>
                <a:ea typeface="Lato"/>
                <a:cs typeface="Lato"/>
                <a:sym typeface="Lato"/>
              </a:rPr>
              <a:t>1</a:t>
            </a:r>
            <a:endParaRPr sz="1800" b="1">
              <a:solidFill>
                <a:srgbClr val="8599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98" name="Shape 298"/>
          <p:cNvSpPr/>
          <p:nvPr/>
        </p:nvSpPr>
        <p:spPr>
          <a:xfrm>
            <a:off x="2611174" y="2078583"/>
            <a:ext cx="886200" cy="4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859900"/>
                </a:solidFill>
                <a:latin typeface="Lato"/>
                <a:ea typeface="Lato"/>
                <a:cs typeface="Lato"/>
                <a:sym typeface="Lato"/>
              </a:rPr>
              <a:t>0</a:t>
            </a:r>
            <a:endParaRPr sz="1800" b="1">
              <a:solidFill>
                <a:srgbClr val="8599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99" name="Shape 299"/>
          <p:cNvSpPr/>
          <p:nvPr/>
        </p:nvSpPr>
        <p:spPr>
          <a:xfrm>
            <a:off x="4008082" y="2169263"/>
            <a:ext cx="886200" cy="4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859900"/>
                </a:solidFill>
                <a:latin typeface="Lato"/>
                <a:ea typeface="Lato"/>
                <a:cs typeface="Lato"/>
                <a:sym typeface="Lato"/>
              </a:rPr>
              <a:t>0</a:t>
            </a:r>
            <a:endParaRPr sz="1800" b="1">
              <a:solidFill>
                <a:srgbClr val="8599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00" name="Shape 300"/>
          <p:cNvSpPr/>
          <p:nvPr/>
        </p:nvSpPr>
        <p:spPr>
          <a:xfrm>
            <a:off x="6142197" y="3112788"/>
            <a:ext cx="886200" cy="4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859900"/>
                </a:solidFill>
                <a:latin typeface="Lato"/>
                <a:ea typeface="Lato"/>
                <a:cs typeface="Lato"/>
                <a:sym typeface="Lato"/>
              </a:rPr>
              <a:t>0</a:t>
            </a:r>
            <a:endParaRPr sz="1800" b="1">
              <a:solidFill>
                <a:srgbClr val="8599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01" name="Shape 301"/>
          <p:cNvSpPr/>
          <p:nvPr/>
        </p:nvSpPr>
        <p:spPr>
          <a:xfrm>
            <a:off x="4269156" y="1194922"/>
            <a:ext cx="886200" cy="4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B58900"/>
                </a:solidFill>
                <a:latin typeface="Lato"/>
                <a:ea typeface="Lato"/>
                <a:cs typeface="Lato"/>
                <a:sym typeface="Lato"/>
              </a:rPr>
              <a:t>1</a:t>
            </a:r>
            <a:endParaRPr sz="1800" b="1">
              <a:solidFill>
                <a:srgbClr val="B58900"/>
              </a:solidFill>
              <a:latin typeface="Lato"/>
              <a:ea typeface="Lato"/>
              <a:cs typeface="Lato"/>
              <a:sym typeface="Lato"/>
            </a:endParaRPr>
          </a:p>
        </p:txBody>
      </p:sp>
      <p:cxnSp>
        <p:nvCxnSpPr>
          <p:cNvPr id="302" name="Shape 302"/>
          <p:cNvCxnSpPr>
            <a:stCxn id="303" idx="0"/>
            <a:endCxn id="304" idx="5"/>
          </p:cNvCxnSpPr>
          <p:nvPr/>
        </p:nvCxnSpPr>
        <p:spPr>
          <a:xfrm rot="10800000">
            <a:off x="7278037" y="3182434"/>
            <a:ext cx="173400" cy="331500"/>
          </a:xfrm>
          <a:prstGeom prst="straightConnector1">
            <a:avLst/>
          </a:prstGeom>
          <a:noFill/>
          <a:ln w="28575" cap="flat" cmpd="sng">
            <a:solidFill>
              <a:srgbClr val="8599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05" name="Shape 305"/>
          <p:cNvCxnSpPr>
            <a:stCxn id="306" idx="7"/>
            <a:endCxn id="307" idx="3"/>
          </p:cNvCxnSpPr>
          <p:nvPr/>
        </p:nvCxnSpPr>
        <p:spPr>
          <a:xfrm rot="10800000" flipH="1">
            <a:off x="4478815" y="847552"/>
            <a:ext cx="269400" cy="104100"/>
          </a:xfrm>
          <a:prstGeom prst="straightConnector1">
            <a:avLst/>
          </a:prstGeom>
          <a:noFill/>
          <a:ln w="28575" cap="flat" cmpd="sng">
            <a:solidFill>
              <a:srgbClr val="B589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08" name="Shape 308"/>
          <p:cNvCxnSpPr>
            <a:stCxn id="309" idx="1"/>
            <a:endCxn id="307" idx="5"/>
          </p:cNvCxnSpPr>
          <p:nvPr/>
        </p:nvCxnSpPr>
        <p:spPr>
          <a:xfrm rot="10800000">
            <a:off x="5250051" y="847552"/>
            <a:ext cx="250200" cy="104100"/>
          </a:xfrm>
          <a:prstGeom prst="straightConnector1">
            <a:avLst/>
          </a:prstGeom>
          <a:noFill/>
          <a:ln w="28575" cap="flat" cmpd="sng">
            <a:solidFill>
              <a:srgbClr val="B589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10" name="Shape 310"/>
          <p:cNvCxnSpPr>
            <a:stCxn id="311" idx="0"/>
            <a:endCxn id="306" idx="3"/>
          </p:cNvCxnSpPr>
          <p:nvPr/>
        </p:nvCxnSpPr>
        <p:spPr>
          <a:xfrm rot="10800000" flipH="1">
            <a:off x="3590220" y="1445900"/>
            <a:ext cx="386700" cy="211800"/>
          </a:xfrm>
          <a:prstGeom prst="straightConnector1">
            <a:avLst/>
          </a:prstGeom>
          <a:noFill/>
          <a:ln w="28575" cap="flat" cmpd="sng">
            <a:solidFill>
              <a:srgbClr val="B589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12" name="Shape 312"/>
          <p:cNvCxnSpPr>
            <a:stCxn id="306" idx="5"/>
            <a:endCxn id="313" idx="0"/>
          </p:cNvCxnSpPr>
          <p:nvPr/>
        </p:nvCxnSpPr>
        <p:spPr>
          <a:xfrm>
            <a:off x="4478815" y="1445920"/>
            <a:ext cx="392100" cy="211800"/>
          </a:xfrm>
          <a:prstGeom prst="straightConnector1">
            <a:avLst/>
          </a:prstGeom>
          <a:noFill/>
          <a:ln w="28575" cap="flat" cmpd="sng">
            <a:solidFill>
              <a:srgbClr val="B589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14" name="Shape 314"/>
          <p:cNvCxnSpPr>
            <a:endCxn id="309" idx="5"/>
          </p:cNvCxnSpPr>
          <p:nvPr/>
        </p:nvCxnSpPr>
        <p:spPr>
          <a:xfrm rot="10800000">
            <a:off x="6002155" y="1445920"/>
            <a:ext cx="385200" cy="274200"/>
          </a:xfrm>
          <a:prstGeom prst="straightConnector1">
            <a:avLst/>
          </a:prstGeom>
          <a:noFill/>
          <a:ln w="28575" cap="flat" cmpd="sng">
            <a:solidFill>
              <a:srgbClr val="B589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15" name="Shape 315"/>
          <p:cNvCxnSpPr/>
          <p:nvPr/>
        </p:nvCxnSpPr>
        <p:spPr>
          <a:xfrm rot="10800000">
            <a:off x="6626676" y="2237054"/>
            <a:ext cx="325800" cy="420300"/>
          </a:xfrm>
          <a:prstGeom prst="straightConnector1">
            <a:avLst/>
          </a:prstGeom>
          <a:noFill/>
          <a:ln w="28575" cap="flat" cmpd="sng">
            <a:solidFill>
              <a:srgbClr val="8599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16" name="Shape 316"/>
          <p:cNvCxnSpPr>
            <a:stCxn id="317" idx="0"/>
          </p:cNvCxnSpPr>
          <p:nvPr/>
        </p:nvCxnSpPr>
        <p:spPr>
          <a:xfrm rot="10800000" flipH="1">
            <a:off x="2981489" y="2120866"/>
            <a:ext cx="363300" cy="465000"/>
          </a:xfrm>
          <a:prstGeom prst="straightConnector1">
            <a:avLst/>
          </a:prstGeom>
          <a:noFill/>
          <a:ln w="28575" cap="flat" cmpd="sng">
            <a:solidFill>
              <a:srgbClr val="8599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18" name="Shape 318"/>
          <p:cNvCxnSpPr>
            <a:stCxn id="319" idx="0"/>
            <a:endCxn id="313" idx="5"/>
          </p:cNvCxnSpPr>
          <p:nvPr/>
        </p:nvCxnSpPr>
        <p:spPr>
          <a:xfrm rot="10800000" flipH="1">
            <a:off x="4516396" y="2254366"/>
            <a:ext cx="103500" cy="331500"/>
          </a:xfrm>
          <a:prstGeom prst="straightConnector1">
            <a:avLst/>
          </a:prstGeom>
          <a:noFill/>
          <a:ln w="28575" cap="flat" cmpd="sng">
            <a:solidFill>
              <a:srgbClr val="8599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20" name="Shape 320"/>
          <p:cNvCxnSpPr>
            <a:stCxn id="321" idx="0"/>
            <a:endCxn id="319" idx="3"/>
          </p:cNvCxnSpPr>
          <p:nvPr/>
        </p:nvCxnSpPr>
        <p:spPr>
          <a:xfrm rot="10800000">
            <a:off x="4767246" y="3182516"/>
            <a:ext cx="103800" cy="331500"/>
          </a:xfrm>
          <a:prstGeom prst="straightConnector1">
            <a:avLst/>
          </a:prstGeom>
          <a:noFill/>
          <a:ln w="28575" cap="flat" cmpd="sng">
            <a:solidFill>
              <a:srgbClr val="8599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22" name="Shape 322"/>
          <p:cNvCxnSpPr>
            <a:stCxn id="323" idx="0"/>
            <a:endCxn id="317" idx="3"/>
          </p:cNvCxnSpPr>
          <p:nvPr/>
        </p:nvCxnSpPr>
        <p:spPr>
          <a:xfrm rot="10800000">
            <a:off x="3232540" y="3182516"/>
            <a:ext cx="130500" cy="331500"/>
          </a:xfrm>
          <a:prstGeom prst="straightConnector1">
            <a:avLst/>
          </a:prstGeom>
          <a:noFill/>
          <a:ln w="28575" cap="flat" cmpd="sng">
            <a:solidFill>
              <a:srgbClr val="8599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24" name="Shape 324"/>
          <p:cNvCxnSpPr>
            <a:endCxn id="304" idx="3"/>
          </p:cNvCxnSpPr>
          <p:nvPr/>
        </p:nvCxnSpPr>
        <p:spPr>
          <a:xfrm rot="10800000" flipH="1">
            <a:off x="6631633" y="3182532"/>
            <a:ext cx="144600" cy="331800"/>
          </a:xfrm>
          <a:prstGeom prst="straightConnector1">
            <a:avLst/>
          </a:prstGeom>
          <a:noFill/>
          <a:ln w="28575" cap="flat" cmpd="sng">
            <a:solidFill>
              <a:srgbClr val="8599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25" name="Shape 325"/>
          <p:cNvSpPr/>
          <p:nvPr/>
        </p:nvSpPr>
        <p:spPr>
          <a:xfrm rot="-5400000">
            <a:off x="561562" y="936922"/>
            <a:ext cx="1622400" cy="6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Lato"/>
                <a:ea typeface="Lato"/>
                <a:cs typeface="Lato"/>
                <a:sym typeface="Lato"/>
              </a:rPr>
              <a:t>encodes</a:t>
            </a:r>
            <a:r>
              <a:rPr lang="en" sz="1800" b="1">
                <a:solidFill>
                  <a:srgbClr val="268BD2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" sz="1800" b="1">
                <a:solidFill>
                  <a:srgbClr val="B58900"/>
                </a:solidFill>
                <a:latin typeface="Lato"/>
                <a:ea typeface="Lato"/>
                <a:cs typeface="Lato"/>
                <a:sym typeface="Lato"/>
              </a:rPr>
              <a:t>key</a:t>
            </a:r>
            <a:endParaRPr sz="1800" b="1">
              <a:solidFill>
                <a:srgbClr val="B589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26" name="Shape 326"/>
          <p:cNvSpPr/>
          <p:nvPr/>
        </p:nvSpPr>
        <p:spPr>
          <a:xfrm rot="-5400000">
            <a:off x="370824" y="3035992"/>
            <a:ext cx="2011800" cy="6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Lato"/>
                <a:ea typeface="Lato"/>
                <a:cs typeface="Lato"/>
                <a:sym typeface="Lato"/>
              </a:rPr>
              <a:t>encodes </a:t>
            </a:r>
            <a:r>
              <a:rPr lang="en" sz="1800" b="1">
                <a:solidFill>
                  <a:srgbClr val="859900"/>
                </a:solidFill>
                <a:latin typeface="Lato"/>
                <a:ea typeface="Lato"/>
                <a:cs typeface="Lato"/>
                <a:sym typeface="Lato"/>
              </a:rPr>
              <a:t>value(s)</a:t>
            </a:r>
            <a:endParaRPr sz="1800" b="1">
              <a:solidFill>
                <a:srgbClr val="8599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27" name="Shape 327"/>
          <p:cNvSpPr/>
          <p:nvPr/>
        </p:nvSpPr>
        <p:spPr>
          <a:xfrm>
            <a:off x="1913319" y="251046"/>
            <a:ext cx="462900" cy="1956600"/>
          </a:xfrm>
          <a:prstGeom prst="leftBrace">
            <a:avLst>
              <a:gd name="adj1" fmla="val 54232"/>
              <a:gd name="adj2" fmla="val 50000"/>
            </a:avLst>
          </a:prstGeom>
          <a:noFill/>
          <a:ln w="19050" cap="flat" cmpd="sng">
            <a:solidFill>
              <a:srgbClr val="B58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700"/>
          </a:p>
        </p:txBody>
      </p:sp>
      <p:sp>
        <p:nvSpPr>
          <p:cNvPr id="328" name="Shape 328"/>
          <p:cNvSpPr/>
          <p:nvPr/>
        </p:nvSpPr>
        <p:spPr>
          <a:xfrm>
            <a:off x="1913319" y="2477360"/>
            <a:ext cx="462900" cy="1956600"/>
          </a:xfrm>
          <a:prstGeom prst="leftBrace">
            <a:avLst>
              <a:gd name="adj1" fmla="val 54232"/>
              <a:gd name="adj2" fmla="val 50000"/>
            </a:avLst>
          </a:prstGeom>
          <a:noFill/>
          <a:ln w="19050" cap="flat" cmpd="sng">
            <a:solidFill>
              <a:srgbClr val="85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700"/>
          </a:p>
        </p:txBody>
      </p:sp>
      <p:sp>
        <p:nvSpPr>
          <p:cNvPr id="329" name="Shape 329"/>
          <p:cNvSpPr/>
          <p:nvPr/>
        </p:nvSpPr>
        <p:spPr>
          <a:xfrm rot="-5400000">
            <a:off x="840216" y="909052"/>
            <a:ext cx="1699500" cy="72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Lato"/>
                <a:ea typeface="Lato"/>
                <a:cs typeface="Lato"/>
                <a:sym typeface="Lato"/>
              </a:rPr>
              <a:t>e.g., H(</a:t>
            </a:r>
            <a:r>
              <a:rPr lang="en" sz="1800" b="1">
                <a:solidFill>
                  <a:srgbClr val="B58900"/>
                </a:solidFill>
                <a:latin typeface="Lato"/>
                <a:ea typeface="Lato"/>
                <a:cs typeface="Lato"/>
                <a:sym typeface="Lato"/>
              </a:rPr>
              <a:t>c</a:t>
            </a:r>
            <a:r>
              <a:rPr lang="en" sz="1800">
                <a:latin typeface="Lato"/>
                <a:ea typeface="Lato"/>
                <a:cs typeface="Lato"/>
                <a:sym typeface="Lato"/>
              </a:rPr>
              <a:t>) =</a:t>
            </a:r>
            <a:r>
              <a:rPr lang="en" sz="1800">
                <a:solidFill>
                  <a:srgbClr val="B58900"/>
                </a:solidFill>
                <a:latin typeface="Lato"/>
                <a:ea typeface="Lato"/>
                <a:cs typeface="Lato"/>
                <a:sym typeface="Lato"/>
              </a:rPr>
              <a:t> 01</a:t>
            </a:r>
            <a:endParaRPr sz="1800">
              <a:solidFill>
                <a:srgbClr val="B589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30" name="Shape 330"/>
          <p:cNvSpPr/>
          <p:nvPr/>
        </p:nvSpPr>
        <p:spPr>
          <a:xfrm rot="-5400000">
            <a:off x="783284" y="2999127"/>
            <a:ext cx="1810500" cy="72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Lato"/>
                <a:ea typeface="Lato"/>
                <a:cs typeface="Lato"/>
                <a:sym typeface="Lato"/>
              </a:rPr>
              <a:t>e.g., H(</a:t>
            </a:r>
            <a:r>
              <a:rPr lang="en" sz="1800" b="1">
                <a:solidFill>
                  <a:srgbClr val="859900"/>
                </a:solidFill>
                <a:latin typeface="Lato"/>
                <a:ea typeface="Lato"/>
                <a:cs typeface="Lato"/>
                <a:sym typeface="Lato"/>
              </a:rPr>
              <a:t>v</a:t>
            </a:r>
            <a:r>
              <a:rPr lang="en" sz="1800" b="1" baseline="-25000">
                <a:solidFill>
                  <a:srgbClr val="859900"/>
                </a:solidFill>
                <a:latin typeface="Lato"/>
                <a:ea typeface="Lato"/>
                <a:cs typeface="Lato"/>
                <a:sym typeface="Lato"/>
              </a:rPr>
              <a:t>c</a:t>
            </a:r>
            <a:r>
              <a:rPr lang="en" sz="1800">
                <a:latin typeface="Lato"/>
                <a:ea typeface="Lato"/>
                <a:cs typeface="Lato"/>
                <a:sym typeface="Lato"/>
              </a:rPr>
              <a:t>) =</a:t>
            </a:r>
            <a:r>
              <a:rPr lang="en" sz="1800">
                <a:solidFill>
                  <a:srgbClr val="859900"/>
                </a:solidFill>
                <a:latin typeface="Lato"/>
                <a:ea typeface="Lato"/>
                <a:cs typeface="Lato"/>
                <a:sym typeface="Lato"/>
              </a:rPr>
              <a:t> 01</a:t>
            </a:r>
            <a:endParaRPr sz="1800">
              <a:solidFill>
                <a:srgbClr val="8599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31" name="Shape 331"/>
          <p:cNvSpPr/>
          <p:nvPr/>
        </p:nvSpPr>
        <p:spPr>
          <a:xfrm>
            <a:off x="2957200" y="4207710"/>
            <a:ext cx="886200" cy="4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B58900"/>
                </a:solidFill>
                <a:latin typeface="Lato"/>
                <a:ea typeface="Lato"/>
                <a:cs typeface="Lato"/>
                <a:sym typeface="Lato"/>
              </a:rPr>
              <a:t>a</a:t>
            </a:r>
            <a:r>
              <a:rPr lang="en" sz="2400" b="1">
                <a:latin typeface="Lato"/>
                <a:ea typeface="Lato"/>
                <a:cs typeface="Lato"/>
                <a:sym typeface="Lato"/>
              </a:rPr>
              <a:t>,</a:t>
            </a:r>
            <a:r>
              <a:rPr lang="en" sz="2400" b="1">
                <a:solidFill>
                  <a:srgbClr val="859900"/>
                </a:solidFill>
                <a:latin typeface="Lato"/>
                <a:ea typeface="Lato"/>
                <a:cs typeface="Lato"/>
                <a:sym typeface="Lato"/>
              </a:rPr>
              <a:t> v</a:t>
            </a:r>
            <a:r>
              <a:rPr lang="en" sz="2400" b="1" baseline="-25000">
                <a:solidFill>
                  <a:srgbClr val="859900"/>
                </a:solidFill>
                <a:latin typeface="Lato"/>
                <a:ea typeface="Lato"/>
                <a:cs typeface="Lato"/>
                <a:sym typeface="Lato"/>
              </a:rPr>
              <a:t>a</a:t>
            </a:r>
            <a:endParaRPr sz="2400" b="1">
              <a:solidFill>
                <a:srgbClr val="8599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32" name="Shape 332"/>
          <p:cNvSpPr/>
          <p:nvPr/>
        </p:nvSpPr>
        <p:spPr>
          <a:xfrm>
            <a:off x="4489713" y="4207710"/>
            <a:ext cx="886200" cy="4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B58900"/>
                </a:solidFill>
                <a:latin typeface="Lato"/>
                <a:ea typeface="Lato"/>
                <a:cs typeface="Lato"/>
                <a:sym typeface="Lato"/>
              </a:rPr>
              <a:t>c</a:t>
            </a:r>
            <a:r>
              <a:rPr lang="en" sz="2400" b="1">
                <a:latin typeface="Lato"/>
                <a:ea typeface="Lato"/>
                <a:cs typeface="Lato"/>
                <a:sym typeface="Lato"/>
              </a:rPr>
              <a:t>,</a:t>
            </a:r>
            <a:r>
              <a:rPr lang="en" sz="2400" b="1">
                <a:solidFill>
                  <a:srgbClr val="859900"/>
                </a:solidFill>
                <a:latin typeface="Lato"/>
                <a:ea typeface="Lato"/>
                <a:cs typeface="Lato"/>
                <a:sym typeface="Lato"/>
              </a:rPr>
              <a:t> v</a:t>
            </a:r>
            <a:r>
              <a:rPr lang="en" sz="2400" b="1" baseline="-25000">
                <a:solidFill>
                  <a:srgbClr val="859900"/>
                </a:solidFill>
                <a:latin typeface="Lato"/>
                <a:ea typeface="Lato"/>
                <a:cs typeface="Lato"/>
                <a:sym typeface="Lato"/>
              </a:rPr>
              <a:t>c</a:t>
            </a:r>
            <a:endParaRPr sz="2400" b="1">
              <a:solidFill>
                <a:srgbClr val="8599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33" name="Shape 333"/>
          <p:cNvSpPr/>
          <p:nvPr/>
        </p:nvSpPr>
        <p:spPr>
          <a:xfrm>
            <a:off x="6172766" y="4207710"/>
            <a:ext cx="886200" cy="4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B58900"/>
                </a:solidFill>
                <a:latin typeface="Lato"/>
                <a:ea typeface="Lato"/>
                <a:cs typeface="Lato"/>
                <a:sym typeface="Lato"/>
              </a:rPr>
              <a:t>b</a:t>
            </a:r>
            <a:r>
              <a:rPr lang="en" sz="2400" b="1">
                <a:latin typeface="Lato"/>
                <a:ea typeface="Lato"/>
                <a:cs typeface="Lato"/>
                <a:sym typeface="Lato"/>
              </a:rPr>
              <a:t>,</a:t>
            </a:r>
            <a:r>
              <a:rPr lang="en" sz="2400" b="1">
                <a:solidFill>
                  <a:srgbClr val="859900"/>
                </a:solidFill>
                <a:latin typeface="Lato"/>
                <a:ea typeface="Lato"/>
                <a:cs typeface="Lato"/>
                <a:sym typeface="Lato"/>
              </a:rPr>
              <a:t> v</a:t>
            </a:r>
            <a:r>
              <a:rPr lang="en" sz="2400" b="1" baseline="-25000">
                <a:solidFill>
                  <a:srgbClr val="859900"/>
                </a:solidFill>
                <a:latin typeface="Lato"/>
                <a:ea typeface="Lato"/>
                <a:cs typeface="Lato"/>
                <a:sym typeface="Lato"/>
              </a:rPr>
              <a:t>b</a:t>
            </a:r>
            <a:endParaRPr sz="2400" b="1">
              <a:solidFill>
                <a:srgbClr val="8599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34" name="Shape 334"/>
          <p:cNvSpPr/>
          <p:nvPr/>
        </p:nvSpPr>
        <p:spPr>
          <a:xfrm>
            <a:off x="7078342" y="4207710"/>
            <a:ext cx="886200" cy="4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B58900"/>
                </a:solidFill>
                <a:latin typeface="Lato"/>
                <a:ea typeface="Lato"/>
                <a:cs typeface="Lato"/>
                <a:sym typeface="Lato"/>
              </a:rPr>
              <a:t>b</a:t>
            </a:r>
            <a:r>
              <a:rPr lang="en" sz="2400" b="1">
                <a:latin typeface="Lato"/>
                <a:ea typeface="Lato"/>
                <a:cs typeface="Lato"/>
                <a:sym typeface="Lato"/>
              </a:rPr>
              <a:t>,</a:t>
            </a:r>
            <a:r>
              <a:rPr lang="en" sz="2400" b="1">
                <a:solidFill>
                  <a:srgbClr val="859900"/>
                </a:solidFill>
                <a:latin typeface="Lato"/>
                <a:ea typeface="Lato"/>
                <a:cs typeface="Lato"/>
                <a:sym typeface="Lato"/>
              </a:rPr>
              <a:t> v</a:t>
            </a:r>
            <a:r>
              <a:rPr lang="en" sz="2400" b="1" baseline="-25000">
                <a:solidFill>
                  <a:srgbClr val="859900"/>
                </a:solidFill>
                <a:latin typeface="Lato"/>
                <a:ea typeface="Lato"/>
                <a:cs typeface="Lato"/>
                <a:sym typeface="Lato"/>
              </a:rPr>
              <a:t>b</a:t>
            </a:r>
            <a:r>
              <a:rPr lang="en" sz="2400" b="1">
                <a:solidFill>
                  <a:srgbClr val="859900"/>
                </a:solidFill>
                <a:latin typeface="Lato"/>
                <a:ea typeface="Lato"/>
                <a:cs typeface="Lato"/>
                <a:sym typeface="Lato"/>
              </a:rPr>
              <a:t>'</a:t>
            </a:r>
            <a:endParaRPr sz="2400" b="1">
              <a:solidFill>
                <a:srgbClr val="8599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23" name="Shape 323"/>
          <p:cNvSpPr/>
          <p:nvPr/>
        </p:nvSpPr>
        <p:spPr>
          <a:xfrm flipH="1">
            <a:off x="3008140" y="3514016"/>
            <a:ext cx="709800" cy="699000"/>
          </a:xfrm>
          <a:prstGeom prst="ellipse">
            <a:avLst/>
          </a:prstGeom>
          <a:solidFill>
            <a:srgbClr val="FFFFFF"/>
          </a:solidFill>
          <a:ln w="19050" cap="flat" cmpd="sng">
            <a:solidFill>
              <a:srgbClr val="85990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" name="Shape 319"/>
          <p:cNvSpPr/>
          <p:nvPr/>
        </p:nvSpPr>
        <p:spPr>
          <a:xfrm flipH="1">
            <a:off x="4161496" y="2585866"/>
            <a:ext cx="709800" cy="699000"/>
          </a:xfrm>
          <a:prstGeom prst="ellipse">
            <a:avLst/>
          </a:prstGeom>
          <a:solidFill>
            <a:srgbClr val="FFFFFF"/>
          </a:solidFill>
          <a:ln w="28575" cap="flat" cmpd="sng">
            <a:solidFill>
              <a:srgbClr val="85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66666"/>
              </a:solidFill>
            </a:endParaRPr>
          </a:p>
        </p:txBody>
      </p:sp>
      <p:sp>
        <p:nvSpPr>
          <p:cNvPr id="321" name="Shape 321"/>
          <p:cNvSpPr/>
          <p:nvPr/>
        </p:nvSpPr>
        <p:spPr>
          <a:xfrm flipH="1">
            <a:off x="4516146" y="3514016"/>
            <a:ext cx="709800" cy="699000"/>
          </a:xfrm>
          <a:prstGeom prst="ellipse">
            <a:avLst/>
          </a:prstGeom>
          <a:solidFill>
            <a:srgbClr val="FFFFFF"/>
          </a:solidFill>
          <a:ln w="28575" cap="flat" cmpd="sng">
            <a:solidFill>
              <a:srgbClr val="85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66666"/>
              </a:solidFill>
            </a:endParaRPr>
          </a:p>
        </p:txBody>
      </p:sp>
      <p:sp>
        <p:nvSpPr>
          <p:cNvPr id="303" name="Shape 303"/>
          <p:cNvSpPr/>
          <p:nvPr/>
        </p:nvSpPr>
        <p:spPr>
          <a:xfrm>
            <a:off x="7096537" y="3513934"/>
            <a:ext cx="709800" cy="699000"/>
          </a:xfrm>
          <a:prstGeom prst="ellipse">
            <a:avLst/>
          </a:prstGeom>
          <a:solidFill>
            <a:srgbClr val="FFFFFF"/>
          </a:solidFill>
          <a:ln w="19050" cap="flat" cmpd="sng">
            <a:solidFill>
              <a:srgbClr val="85990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9" name="Shape 309"/>
          <p:cNvSpPr/>
          <p:nvPr/>
        </p:nvSpPr>
        <p:spPr>
          <a:xfrm>
            <a:off x="5396303" y="849286"/>
            <a:ext cx="709800" cy="699000"/>
          </a:xfrm>
          <a:prstGeom prst="ellipse">
            <a:avLst/>
          </a:prstGeom>
          <a:solidFill>
            <a:srgbClr val="FFFFFF"/>
          </a:solidFill>
          <a:ln w="28575" cap="flat" cmpd="sng">
            <a:solidFill>
              <a:srgbClr val="B58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66666"/>
              </a:solidFill>
            </a:endParaRPr>
          </a:p>
        </p:txBody>
      </p:sp>
      <p:sp>
        <p:nvSpPr>
          <p:cNvPr id="306" name="Shape 306"/>
          <p:cNvSpPr/>
          <p:nvPr/>
        </p:nvSpPr>
        <p:spPr>
          <a:xfrm>
            <a:off x="3872963" y="849286"/>
            <a:ext cx="709800" cy="699000"/>
          </a:xfrm>
          <a:prstGeom prst="ellipse">
            <a:avLst/>
          </a:prstGeom>
          <a:solidFill>
            <a:srgbClr val="FFFFFF"/>
          </a:solidFill>
          <a:ln w="28575" cap="flat" cmpd="sng">
            <a:solidFill>
              <a:srgbClr val="B58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66666"/>
              </a:solidFill>
            </a:endParaRPr>
          </a:p>
        </p:txBody>
      </p:sp>
      <p:sp>
        <p:nvSpPr>
          <p:cNvPr id="307" name="Shape 307"/>
          <p:cNvSpPr/>
          <p:nvPr/>
        </p:nvSpPr>
        <p:spPr>
          <a:xfrm>
            <a:off x="4644182" y="251045"/>
            <a:ext cx="709800" cy="699000"/>
          </a:xfrm>
          <a:prstGeom prst="ellipse">
            <a:avLst/>
          </a:prstGeom>
          <a:solidFill>
            <a:srgbClr val="FFFFFF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66666"/>
              </a:solidFill>
            </a:endParaRPr>
          </a:p>
        </p:txBody>
      </p:sp>
      <p:sp>
        <p:nvSpPr>
          <p:cNvPr id="304" name="Shape 304"/>
          <p:cNvSpPr/>
          <p:nvPr/>
        </p:nvSpPr>
        <p:spPr>
          <a:xfrm>
            <a:off x="6672285" y="2585898"/>
            <a:ext cx="709800" cy="699000"/>
          </a:xfrm>
          <a:prstGeom prst="ellipse">
            <a:avLst/>
          </a:prstGeom>
          <a:solidFill>
            <a:srgbClr val="FFFFFF"/>
          </a:solidFill>
          <a:ln w="28575" cap="flat" cmpd="sng">
            <a:solidFill>
              <a:srgbClr val="85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66666"/>
              </a:solidFill>
            </a:endParaRPr>
          </a:p>
        </p:txBody>
      </p:sp>
      <p:sp>
        <p:nvSpPr>
          <p:cNvPr id="335" name="Shape 335"/>
          <p:cNvSpPr/>
          <p:nvPr/>
        </p:nvSpPr>
        <p:spPr>
          <a:xfrm flipH="1">
            <a:off x="6121578" y="1657755"/>
            <a:ext cx="709800" cy="699000"/>
          </a:xfrm>
          <a:prstGeom prst="ellipse">
            <a:avLst/>
          </a:prstGeom>
          <a:solidFill>
            <a:srgbClr val="FFFFFF"/>
          </a:solidFill>
          <a:ln w="28575" cap="flat" cmpd="sng">
            <a:solidFill>
              <a:srgbClr val="B58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66666"/>
              </a:solidFill>
            </a:endParaRPr>
          </a:p>
        </p:txBody>
      </p:sp>
      <p:sp>
        <p:nvSpPr>
          <p:cNvPr id="311" name="Shape 311"/>
          <p:cNvSpPr/>
          <p:nvPr/>
        </p:nvSpPr>
        <p:spPr>
          <a:xfrm flipH="1">
            <a:off x="3235320" y="1657700"/>
            <a:ext cx="709800" cy="699000"/>
          </a:xfrm>
          <a:prstGeom prst="ellipse">
            <a:avLst/>
          </a:prstGeom>
          <a:solidFill>
            <a:srgbClr val="FFFFFF"/>
          </a:solidFill>
          <a:ln w="19050" cap="flat" cmpd="sng">
            <a:solidFill>
              <a:srgbClr val="B5890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FFFF"/>
              </a:solidFill>
            </a:endParaRPr>
          </a:p>
        </p:txBody>
      </p:sp>
      <p:sp>
        <p:nvSpPr>
          <p:cNvPr id="313" name="Shape 313"/>
          <p:cNvSpPr/>
          <p:nvPr/>
        </p:nvSpPr>
        <p:spPr>
          <a:xfrm flipH="1">
            <a:off x="4516053" y="1657700"/>
            <a:ext cx="709800" cy="699000"/>
          </a:xfrm>
          <a:prstGeom prst="ellipse">
            <a:avLst/>
          </a:prstGeom>
          <a:solidFill>
            <a:srgbClr val="FFFFFF"/>
          </a:solidFill>
          <a:ln w="28575" cap="flat" cmpd="sng">
            <a:solidFill>
              <a:srgbClr val="B58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66666"/>
              </a:solidFill>
            </a:endParaRPr>
          </a:p>
        </p:txBody>
      </p:sp>
      <p:sp>
        <p:nvSpPr>
          <p:cNvPr id="317" name="Shape 317"/>
          <p:cNvSpPr/>
          <p:nvPr/>
        </p:nvSpPr>
        <p:spPr>
          <a:xfrm flipH="1">
            <a:off x="2626589" y="2585866"/>
            <a:ext cx="709800" cy="699000"/>
          </a:xfrm>
          <a:prstGeom prst="ellipse">
            <a:avLst/>
          </a:prstGeom>
          <a:solidFill>
            <a:srgbClr val="FFFFFF"/>
          </a:solidFill>
          <a:ln w="19050" cap="flat" cmpd="sng">
            <a:solidFill>
              <a:srgbClr val="85990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Shape 336"/>
          <p:cNvSpPr/>
          <p:nvPr/>
        </p:nvSpPr>
        <p:spPr>
          <a:xfrm>
            <a:off x="6297111" y="3513934"/>
            <a:ext cx="709800" cy="699000"/>
          </a:xfrm>
          <a:prstGeom prst="ellipse">
            <a:avLst/>
          </a:prstGeom>
          <a:solidFill>
            <a:srgbClr val="FFFFFF"/>
          </a:solidFill>
          <a:ln w="28575" cap="flat" cmpd="sng">
            <a:solidFill>
              <a:srgbClr val="85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66666"/>
              </a:solidFill>
            </a:endParaRPr>
          </a:p>
        </p:txBody>
      </p:sp>
      <p:sp>
        <p:nvSpPr>
          <p:cNvPr id="337" name="Shape 337"/>
          <p:cNvSpPr/>
          <p:nvPr/>
        </p:nvSpPr>
        <p:spPr>
          <a:xfrm>
            <a:off x="3291200" y="1806431"/>
            <a:ext cx="592200" cy="4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Lato"/>
                <a:ea typeface="Lato"/>
                <a:cs typeface="Lato"/>
                <a:sym typeface="Lato"/>
              </a:rPr>
              <a:t>00</a:t>
            </a:r>
            <a:endParaRPr sz="18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38" name="Shape 338"/>
          <p:cNvSpPr/>
          <p:nvPr/>
        </p:nvSpPr>
        <p:spPr>
          <a:xfrm>
            <a:off x="2559096" y="2719449"/>
            <a:ext cx="844800" cy="4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Lato"/>
                <a:ea typeface="Lato"/>
                <a:cs typeface="Lato"/>
                <a:sym typeface="Lato"/>
              </a:rPr>
              <a:t>000</a:t>
            </a:r>
            <a:endParaRPr sz="18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39" name="Shape 339"/>
          <p:cNvSpPr/>
          <p:nvPr/>
        </p:nvSpPr>
        <p:spPr>
          <a:xfrm>
            <a:off x="2935978" y="3651808"/>
            <a:ext cx="844800" cy="4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Lato"/>
                <a:ea typeface="Lato"/>
                <a:cs typeface="Lato"/>
                <a:sym typeface="Lato"/>
              </a:rPr>
              <a:t>0001</a:t>
            </a:r>
            <a:endParaRPr sz="18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40" name="Shape 340"/>
          <p:cNvSpPr/>
          <p:nvPr/>
        </p:nvSpPr>
        <p:spPr>
          <a:xfrm>
            <a:off x="7024461" y="3651808"/>
            <a:ext cx="844800" cy="4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Lato"/>
                <a:ea typeface="Lato"/>
                <a:cs typeface="Lato"/>
                <a:sym typeface="Lato"/>
              </a:rPr>
              <a:t>1111</a:t>
            </a:r>
            <a:endParaRPr sz="18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41" name="Shape 341"/>
          <p:cNvSpPr txBox="1"/>
          <p:nvPr/>
        </p:nvSpPr>
        <p:spPr>
          <a:xfrm>
            <a:off x="5834953" y="145788"/>
            <a:ext cx="2034300" cy="8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6500" b="1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42" name="Shape 342"/>
          <p:cNvSpPr/>
          <p:nvPr/>
        </p:nvSpPr>
        <p:spPr>
          <a:xfrm>
            <a:off x="4705885" y="365663"/>
            <a:ext cx="592200" cy="4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300">
                <a:latin typeface="Lato"/>
                <a:ea typeface="Lato"/>
                <a:cs typeface="Lato"/>
                <a:sym typeface="Lato"/>
              </a:rPr>
              <a:t>ε</a:t>
            </a:r>
            <a:endParaRPr sz="20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43" name="Shape 343"/>
          <p:cNvSpPr/>
          <p:nvPr/>
        </p:nvSpPr>
        <p:spPr>
          <a:xfrm>
            <a:off x="3925283" y="983135"/>
            <a:ext cx="592200" cy="4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Lato"/>
                <a:ea typeface="Lato"/>
                <a:cs typeface="Lato"/>
                <a:sym typeface="Lato"/>
              </a:rPr>
              <a:t>0</a:t>
            </a:r>
            <a:endParaRPr sz="18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44" name="Shape 344"/>
          <p:cNvSpPr/>
          <p:nvPr/>
        </p:nvSpPr>
        <p:spPr>
          <a:xfrm>
            <a:off x="5457796" y="983135"/>
            <a:ext cx="592200" cy="4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Lato"/>
                <a:ea typeface="Lato"/>
                <a:cs typeface="Lato"/>
                <a:sym typeface="Lato"/>
              </a:rPr>
              <a:t>1</a:t>
            </a:r>
            <a:endParaRPr sz="18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45" name="Shape 345"/>
          <p:cNvSpPr/>
          <p:nvPr/>
        </p:nvSpPr>
        <p:spPr>
          <a:xfrm>
            <a:off x="4564712" y="1806431"/>
            <a:ext cx="592200" cy="4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Lato"/>
                <a:ea typeface="Lato"/>
                <a:cs typeface="Lato"/>
                <a:sym typeface="Lato"/>
              </a:rPr>
              <a:t>01</a:t>
            </a:r>
            <a:endParaRPr sz="18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46" name="Shape 346"/>
          <p:cNvSpPr/>
          <p:nvPr/>
        </p:nvSpPr>
        <p:spPr>
          <a:xfrm>
            <a:off x="6174030" y="1806431"/>
            <a:ext cx="592200" cy="4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Lato"/>
                <a:ea typeface="Lato"/>
                <a:cs typeface="Lato"/>
                <a:sym typeface="Lato"/>
              </a:rPr>
              <a:t>11</a:t>
            </a:r>
            <a:endParaRPr sz="18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47" name="Shape 347"/>
          <p:cNvSpPr/>
          <p:nvPr/>
        </p:nvSpPr>
        <p:spPr>
          <a:xfrm>
            <a:off x="6606503" y="2719449"/>
            <a:ext cx="844800" cy="4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Lato"/>
                <a:ea typeface="Lato"/>
                <a:cs typeface="Lato"/>
                <a:sym typeface="Lato"/>
              </a:rPr>
              <a:t>111</a:t>
            </a:r>
            <a:endParaRPr sz="18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48" name="Shape 348"/>
          <p:cNvSpPr/>
          <p:nvPr/>
        </p:nvSpPr>
        <p:spPr>
          <a:xfrm>
            <a:off x="4098755" y="2719449"/>
            <a:ext cx="844800" cy="4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Lato"/>
                <a:ea typeface="Lato"/>
                <a:cs typeface="Lato"/>
                <a:sym typeface="Lato"/>
              </a:rPr>
              <a:t>010</a:t>
            </a:r>
            <a:endParaRPr sz="18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49" name="Shape 349"/>
          <p:cNvSpPr/>
          <p:nvPr/>
        </p:nvSpPr>
        <p:spPr>
          <a:xfrm>
            <a:off x="4447053" y="3651808"/>
            <a:ext cx="844800" cy="4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Lato"/>
                <a:ea typeface="Lato"/>
                <a:cs typeface="Lato"/>
                <a:sym typeface="Lato"/>
              </a:rPr>
              <a:t>0101</a:t>
            </a:r>
            <a:endParaRPr sz="18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50" name="Shape 350"/>
          <p:cNvSpPr/>
          <p:nvPr/>
        </p:nvSpPr>
        <p:spPr>
          <a:xfrm>
            <a:off x="6229621" y="3651808"/>
            <a:ext cx="844800" cy="4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Lato"/>
                <a:ea typeface="Lato"/>
                <a:cs typeface="Lato"/>
                <a:sym typeface="Lato"/>
              </a:rPr>
              <a:t>1110</a:t>
            </a:r>
            <a:endParaRPr sz="18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51" name="Shape 351"/>
          <p:cNvSpPr txBox="1">
            <a:spLocks noGrp="1"/>
          </p:cNvSpPr>
          <p:nvPr>
            <p:ph type="title"/>
          </p:nvPr>
        </p:nvSpPr>
        <p:spPr>
          <a:xfrm>
            <a:off x="7451425" y="252900"/>
            <a:ext cx="1277400" cy="1031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400" b="1" u="sng">
                <a:solidFill>
                  <a:srgbClr val="000000"/>
                </a:solidFill>
              </a:rPr>
              <a:t>AT</a:t>
            </a:r>
            <a:endParaRPr sz="64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FEF"/>
        </a:solidFill>
        <a:effectLst/>
      </p:bgPr>
    </p:bg>
    <p:spTree>
      <p:nvGrpSpPr>
        <p:cNvPr id="1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Shape 356"/>
          <p:cNvSpPr txBox="1">
            <a:spLocks noGrp="1"/>
          </p:cNvSpPr>
          <p:nvPr>
            <p:ph type="title"/>
          </p:nvPr>
        </p:nvSpPr>
        <p:spPr>
          <a:xfrm>
            <a:off x="893700" y="205988"/>
            <a:ext cx="64626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u="sng">
                <a:solidFill>
                  <a:srgbClr val="000000"/>
                </a:solidFill>
              </a:rPr>
              <a:t>AT Representation</a:t>
            </a:r>
            <a:endParaRPr sz="30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57" name="Shape 357"/>
          <p:cNvSpPr txBox="1">
            <a:spLocks noGrp="1"/>
          </p:cNvSpPr>
          <p:nvPr>
            <p:ph type="body" idx="1"/>
          </p:nvPr>
        </p:nvSpPr>
        <p:spPr>
          <a:xfrm>
            <a:off x="893700" y="982313"/>
            <a:ext cx="6462600" cy="355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55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677480"/>
              </a:buClr>
              <a:buSzPts val="2000"/>
              <a:buFont typeface="Consolas"/>
              <a:buChar char="-"/>
            </a:pP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Take each binary prefix in the tree and hash it</a:t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marL="914400" marR="0" lvl="1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Consolas"/>
              <a:buChar char="-"/>
            </a:pP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{H(ε), H(“0”), H(“1”) ...}</a:t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marL="457200" marR="0" lvl="0" indent="-355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000"/>
              <a:buFont typeface="Consolas"/>
              <a:buChar char="-"/>
            </a:pP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Commit a polynomial with these hashes as roots!</a:t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marL="457200" lvl="0" indent="-355600" algn="ctr" rtl="0">
              <a:spcBef>
                <a:spcPts val="0"/>
              </a:spcBef>
              <a:spcAft>
                <a:spcPts val="0"/>
              </a:spcAft>
              <a:buSzPts val="2000"/>
              <a:buFont typeface="Consolas"/>
              <a:buChar char="-"/>
            </a:pP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p(x) = (x - H(ε))(x - H(“0”))....</a:t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marL="457200" lvl="0" indent="-355600" rtl="0">
              <a:spcBef>
                <a:spcPts val="600"/>
              </a:spcBef>
              <a:spcAft>
                <a:spcPts val="0"/>
              </a:spcAft>
              <a:buSzPts val="2000"/>
              <a:buFont typeface="Consolas"/>
              <a:buChar char="-"/>
            </a:pP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Called the </a:t>
            </a:r>
            <a:r>
              <a:rPr lang="en" sz="2000" i="1">
                <a:latin typeface="Consolas"/>
                <a:ea typeface="Consolas"/>
                <a:cs typeface="Consolas"/>
                <a:sym typeface="Consolas"/>
              </a:rPr>
              <a:t>representative polynomial</a:t>
            </a:r>
            <a:endParaRPr sz="2000" i="1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2000"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FEF"/>
        </a:solidFill>
        <a:effectLst/>
      </p:bgPr>
    </p:bg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Shape 362"/>
          <p:cNvSpPr txBox="1">
            <a:spLocks noGrp="1"/>
          </p:cNvSpPr>
          <p:nvPr>
            <p:ph type="title"/>
          </p:nvPr>
        </p:nvSpPr>
        <p:spPr>
          <a:xfrm>
            <a:off x="893700" y="205988"/>
            <a:ext cx="64626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u="sng">
                <a:solidFill>
                  <a:srgbClr val="000000"/>
                </a:solidFill>
              </a:rPr>
              <a:t>AT Proofs</a:t>
            </a:r>
            <a:endParaRPr sz="3000" b="1" u="sng">
              <a:solidFill>
                <a:srgbClr val="000000"/>
              </a:solidFill>
            </a:endParaRPr>
          </a:p>
        </p:txBody>
      </p:sp>
      <p:sp>
        <p:nvSpPr>
          <p:cNvPr id="363" name="Shape 363"/>
          <p:cNvSpPr txBox="1">
            <a:spLocks noGrp="1"/>
          </p:cNvSpPr>
          <p:nvPr>
            <p:ph type="body" idx="1"/>
          </p:nvPr>
        </p:nvSpPr>
        <p:spPr>
          <a:xfrm>
            <a:off x="893700" y="982313"/>
            <a:ext cx="6462600" cy="355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55600" rtl="0">
              <a:spcBef>
                <a:spcPts val="600"/>
              </a:spcBef>
              <a:spcAft>
                <a:spcPts val="0"/>
              </a:spcAft>
              <a:buSzPts val="2000"/>
              <a:buFont typeface="Consolas"/>
              <a:buChar char="-"/>
            </a:pPr>
            <a:r>
              <a:rPr lang="en" sz="2000" b="1">
                <a:latin typeface="Consolas"/>
                <a:ea typeface="Consolas"/>
                <a:cs typeface="Consolas"/>
                <a:sym typeface="Consolas"/>
              </a:rPr>
              <a:t>Membership</a:t>
            </a:r>
            <a:endParaRPr sz="2000" b="1">
              <a:latin typeface="Consolas"/>
              <a:ea typeface="Consolas"/>
              <a:cs typeface="Consolas"/>
              <a:sym typeface="Consolas"/>
            </a:endParaRPr>
          </a:p>
          <a:p>
            <a: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Font typeface="Consolas"/>
              <a:buChar char="-"/>
            </a:pPr>
            <a:r>
              <a:rPr lang="en" sz="1800">
                <a:latin typeface="Consolas"/>
                <a:ea typeface="Consolas"/>
                <a:cs typeface="Consolas"/>
                <a:sym typeface="Consolas"/>
              </a:rPr>
              <a:t>Show that the hash of each prefix is in the polynomial</a:t>
            </a:r>
            <a:endParaRPr sz="1800"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marL="914400" lvl="1" indent="-355600" rtl="0">
              <a:spcBef>
                <a:spcPts val="0"/>
              </a:spcBef>
              <a:spcAft>
                <a:spcPts val="0"/>
              </a:spcAft>
              <a:buSzPts val="2000"/>
              <a:buFont typeface="Consolas"/>
              <a:buChar char="-"/>
            </a:pPr>
            <a:r>
              <a:rPr lang="en" sz="1800">
                <a:latin typeface="Consolas"/>
                <a:ea typeface="Consolas"/>
                <a:cs typeface="Consolas"/>
                <a:sym typeface="Consolas"/>
              </a:rPr>
              <a:t>For (c, v</a:t>
            </a:r>
            <a:r>
              <a:rPr lang="en" sz="1800" baseline="-25000">
                <a:latin typeface="Consolas"/>
                <a:ea typeface="Consolas"/>
                <a:cs typeface="Consolas"/>
                <a:sym typeface="Consolas"/>
              </a:rPr>
              <a:t>c</a:t>
            </a:r>
            <a:r>
              <a:rPr lang="en" sz="1800">
                <a:latin typeface="Consolas"/>
                <a:ea typeface="Consolas"/>
                <a:cs typeface="Consolas"/>
                <a:sym typeface="Consolas"/>
              </a:rPr>
              <a:t>), H(</a:t>
            </a:r>
            <a:r>
              <a:rPr lang="en" sz="1800" b="1">
                <a:solidFill>
                  <a:srgbClr val="B58900"/>
                </a:solidFill>
                <a:latin typeface="Consolas"/>
                <a:ea typeface="Consolas"/>
                <a:cs typeface="Consolas"/>
                <a:sym typeface="Consolas"/>
              </a:rPr>
              <a:t>c</a:t>
            </a:r>
            <a:r>
              <a:rPr lang="en" sz="1800">
                <a:latin typeface="Consolas"/>
                <a:ea typeface="Consolas"/>
                <a:cs typeface="Consolas"/>
                <a:sym typeface="Consolas"/>
              </a:rPr>
              <a:t>) =</a:t>
            </a:r>
            <a:r>
              <a:rPr lang="en" sz="1800">
                <a:solidFill>
                  <a:srgbClr val="B58900"/>
                </a:solidFill>
                <a:latin typeface="Consolas"/>
                <a:ea typeface="Consolas"/>
                <a:cs typeface="Consolas"/>
                <a:sym typeface="Consolas"/>
              </a:rPr>
              <a:t> 01</a:t>
            </a:r>
            <a:r>
              <a:rPr lang="en" sz="1800">
                <a:latin typeface="Consolas"/>
                <a:ea typeface="Consolas"/>
                <a:cs typeface="Consolas"/>
                <a:sym typeface="Consolas"/>
              </a:rPr>
              <a:t>, H(</a:t>
            </a:r>
            <a:r>
              <a:rPr lang="en" sz="1800" b="1">
                <a:solidFill>
                  <a:srgbClr val="859900"/>
                </a:solidFill>
                <a:latin typeface="Consolas"/>
                <a:ea typeface="Consolas"/>
                <a:cs typeface="Consolas"/>
                <a:sym typeface="Consolas"/>
              </a:rPr>
              <a:t>v</a:t>
            </a:r>
            <a:r>
              <a:rPr lang="en" sz="1800" b="1" baseline="-25000">
                <a:solidFill>
                  <a:srgbClr val="859900"/>
                </a:solidFill>
                <a:latin typeface="Consolas"/>
                <a:ea typeface="Consolas"/>
                <a:cs typeface="Consolas"/>
                <a:sym typeface="Consolas"/>
              </a:rPr>
              <a:t>c</a:t>
            </a:r>
            <a:r>
              <a:rPr lang="en" sz="1800">
                <a:latin typeface="Consolas"/>
                <a:ea typeface="Consolas"/>
                <a:cs typeface="Consolas"/>
                <a:sym typeface="Consolas"/>
              </a:rPr>
              <a:t>) =</a:t>
            </a:r>
            <a:r>
              <a:rPr lang="en" sz="1800">
                <a:solidFill>
                  <a:srgbClr val="859900"/>
                </a:solidFill>
                <a:latin typeface="Consolas"/>
                <a:ea typeface="Consolas"/>
                <a:cs typeface="Consolas"/>
                <a:sym typeface="Consolas"/>
              </a:rPr>
              <a:t> 01 </a:t>
            </a:r>
            <a:r>
              <a:rPr lang="en" sz="1800">
                <a:latin typeface="Consolas"/>
                <a:ea typeface="Consolas"/>
                <a:cs typeface="Consolas"/>
                <a:sym typeface="Consolas"/>
              </a:rPr>
              <a:t>—&gt; “0101”</a:t>
            </a:r>
            <a:endParaRPr sz="1800"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Font typeface="Consolas"/>
              <a:buChar char="-"/>
            </a:pPr>
            <a:r>
              <a:rPr lang="en" sz="1800">
                <a:latin typeface="Consolas"/>
                <a:ea typeface="Consolas"/>
                <a:cs typeface="Consolas"/>
                <a:sym typeface="Consolas"/>
              </a:rPr>
              <a:t>Show that H(ε), H(“0”), H(“01”), H(“010”), and  H(“0101”) are in polynomial</a:t>
            </a:r>
            <a:endParaRPr sz="180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20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64" name="Shape 364"/>
          <p:cNvSpPr txBox="1">
            <a:spLocks noGrp="1"/>
          </p:cNvSpPr>
          <p:nvPr>
            <p:ph type="body" idx="1"/>
          </p:nvPr>
        </p:nvSpPr>
        <p:spPr>
          <a:xfrm>
            <a:off x="893700" y="3434238"/>
            <a:ext cx="6462600" cy="355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marL="457200" lvl="0" indent="-355600" rtl="0">
              <a:spcBef>
                <a:spcPts val="0"/>
              </a:spcBef>
              <a:spcAft>
                <a:spcPts val="0"/>
              </a:spcAft>
              <a:buSzPts val="2000"/>
              <a:buFont typeface="Consolas"/>
              <a:buChar char="-"/>
            </a:pPr>
            <a:r>
              <a:rPr lang="en" sz="2000" b="1">
                <a:latin typeface="Consolas"/>
                <a:ea typeface="Consolas"/>
                <a:cs typeface="Consolas"/>
                <a:sym typeface="Consolas"/>
              </a:rPr>
              <a:t>Append-Only</a:t>
            </a:r>
            <a:endParaRPr sz="2000" b="1">
              <a:latin typeface="Consolas"/>
              <a:ea typeface="Consolas"/>
              <a:cs typeface="Consolas"/>
              <a:sym typeface="Consolas"/>
            </a:endParaRPr>
          </a:p>
          <a:p>
            <a: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Font typeface="Consolas"/>
              <a:buChar char="-"/>
            </a:pPr>
            <a:r>
              <a:rPr lang="en" sz="1800">
                <a:latin typeface="Consolas"/>
                <a:ea typeface="Consolas"/>
                <a:cs typeface="Consolas"/>
                <a:sym typeface="Consolas"/>
              </a:rPr>
              <a:t>Show that earlier polynomial divides later polynomial!</a:t>
            </a:r>
            <a:endParaRPr sz="180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2000"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FEF"/>
        </a:solidFill>
        <a:effectLst/>
      </p:bgPr>
    </p:bg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Shape 9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32488" y="1265663"/>
            <a:ext cx="5115776" cy="3265825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Shape 92"/>
          <p:cNvSpPr txBox="1">
            <a:spLocks noGrp="1"/>
          </p:cNvSpPr>
          <p:nvPr>
            <p:ph type="title"/>
          </p:nvPr>
        </p:nvSpPr>
        <p:spPr>
          <a:xfrm>
            <a:off x="893700" y="205988"/>
            <a:ext cx="64626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u="sng">
                <a:solidFill>
                  <a:srgbClr val="000000"/>
                </a:solidFill>
              </a:rPr>
              <a:t>Public-key Cryptography</a:t>
            </a:r>
            <a:endParaRPr sz="3000" b="1" u="sng">
              <a:solidFill>
                <a:srgbClr val="000000"/>
              </a:solidFill>
            </a:endParaRPr>
          </a:p>
        </p:txBody>
      </p:sp>
      <p:sp>
        <p:nvSpPr>
          <p:cNvPr id="93" name="Shape 93"/>
          <p:cNvSpPr txBox="1">
            <a:spLocks noGrp="1"/>
          </p:cNvSpPr>
          <p:nvPr>
            <p:ph type="title"/>
          </p:nvPr>
        </p:nvSpPr>
        <p:spPr>
          <a:xfrm>
            <a:off x="3186275" y="1265675"/>
            <a:ext cx="581100" cy="424500"/>
          </a:xfrm>
          <a:prstGeom prst="rect">
            <a:avLst/>
          </a:prstGeom>
          <a:ln w="9525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rgbClr val="FF9900"/>
                </a:solidFill>
              </a:rPr>
              <a:t>PK</a:t>
            </a:r>
            <a:endParaRPr sz="1600" b="1" baseline="-25000">
              <a:solidFill>
                <a:srgbClr val="FF9900"/>
              </a:solidFill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title"/>
          </p:nvPr>
        </p:nvSpPr>
        <p:spPr>
          <a:xfrm>
            <a:off x="5373275" y="4107000"/>
            <a:ext cx="581100" cy="424500"/>
          </a:xfrm>
          <a:prstGeom prst="rect">
            <a:avLst/>
          </a:prstGeom>
          <a:ln w="9525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rgbClr val="0000FF"/>
                </a:solidFill>
              </a:rPr>
              <a:t>SK</a:t>
            </a:r>
            <a:endParaRPr sz="1600" b="1" baseline="-25000">
              <a:solidFill>
                <a:srgbClr val="0000FF"/>
              </a:solidFill>
            </a:endParaRPr>
          </a:p>
        </p:txBody>
      </p:sp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1320700" y="2648388"/>
            <a:ext cx="581100" cy="424500"/>
          </a:xfrm>
          <a:prstGeom prst="rect">
            <a:avLst/>
          </a:prstGeom>
          <a:ln w="9525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rgbClr val="0000FF"/>
                </a:solidFill>
              </a:rPr>
              <a:t>M</a:t>
            </a:r>
            <a:endParaRPr sz="1600" b="1" baseline="-25000">
              <a:solidFill>
                <a:srgbClr val="0000FF"/>
              </a:solidFill>
            </a:endParaRPr>
          </a:p>
        </p:txBody>
      </p:sp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7278975" y="2686325"/>
            <a:ext cx="1437300" cy="424500"/>
          </a:xfrm>
          <a:prstGeom prst="rect">
            <a:avLst/>
          </a:prstGeom>
          <a:ln w="9525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rgbClr val="FF9900"/>
                </a:solidFill>
              </a:rPr>
              <a:t>e(M</a:t>
            </a:r>
            <a:r>
              <a:rPr lang="en" sz="1600" b="1" baseline="-25000">
                <a:solidFill>
                  <a:srgbClr val="FF9900"/>
                </a:solidFill>
              </a:rPr>
              <a:t> </a:t>
            </a:r>
            <a:r>
              <a:rPr lang="en" sz="1600" b="1">
                <a:solidFill>
                  <a:srgbClr val="FF9900"/>
                </a:solidFill>
              </a:rPr>
              <a:t>, PK)</a:t>
            </a:r>
            <a:endParaRPr sz="1600" b="1">
              <a:solidFill>
                <a:srgbClr val="FF99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FEF"/>
        </a:solidFill>
        <a:effectLst/>
      </p:bgPr>
    </p:bg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Shape 369"/>
          <p:cNvSpPr/>
          <p:nvPr/>
        </p:nvSpPr>
        <p:spPr>
          <a:xfrm rot="2442">
            <a:off x="3480809" y="2658723"/>
            <a:ext cx="844800" cy="4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DC322F"/>
                </a:solidFill>
                <a:latin typeface="Lato"/>
                <a:ea typeface="Lato"/>
                <a:cs typeface="Lato"/>
                <a:sym typeface="Lato"/>
              </a:rPr>
              <a:t>001</a:t>
            </a:r>
            <a:endParaRPr sz="1800">
              <a:solidFill>
                <a:srgbClr val="DC322F"/>
              </a:solidFill>
              <a:latin typeface="Lato"/>
              <a:ea typeface="Lato"/>
              <a:cs typeface="Lato"/>
              <a:sym typeface="Lato"/>
            </a:endParaRPr>
          </a:p>
        </p:txBody>
      </p:sp>
      <p:cxnSp>
        <p:nvCxnSpPr>
          <p:cNvPr id="370" name="Shape 370"/>
          <p:cNvCxnSpPr>
            <a:stCxn id="369" idx="0"/>
          </p:cNvCxnSpPr>
          <p:nvPr/>
        </p:nvCxnSpPr>
        <p:spPr>
          <a:xfrm rot="10800000">
            <a:off x="3778109" y="2245623"/>
            <a:ext cx="125100" cy="413100"/>
          </a:xfrm>
          <a:prstGeom prst="straightConnector1">
            <a:avLst/>
          </a:prstGeom>
          <a:noFill/>
          <a:ln w="38100" cap="flat" cmpd="sng">
            <a:solidFill>
              <a:srgbClr val="DC322F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371" name="Shape 371"/>
          <p:cNvCxnSpPr>
            <a:stCxn id="372" idx="0"/>
          </p:cNvCxnSpPr>
          <p:nvPr/>
        </p:nvCxnSpPr>
        <p:spPr>
          <a:xfrm rot="10800000" flipH="1">
            <a:off x="5554361" y="1375386"/>
            <a:ext cx="199500" cy="390300"/>
          </a:xfrm>
          <a:prstGeom prst="straightConnector1">
            <a:avLst/>
          </a:prstGeom>
          <a:noFill/>
          <a:ln w="38100" cap="flat" cmpd="sng">
            <a:solidFill>
              <a:srgbClr val="E06666"/>
            </a:solidFill>
            <a:prstDash val="dot"/>
            <a:round/>
            <a:headEnd type="none" w="med" len="med"/>
            <a:tailEnd type="none" w="med" len="med"/>
          </a:ln>
        </p:spPr>
      </p:cxnSp>
      <p:sp>
        <p:nvSpPr>
          <p:cNvPr id="373" name="Shape 373"/>
          <p:cNvSpPr/>
          <p:nvPr/>
        </p:nvSpPr>
        <p:spPr>
          <a:xfrm>
            <a:off x="4101146" y="537114"/>
            <a:ext cx="886200" cy="4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B58900"/>
                </a:solidFill>
                <a:latin typeface="Lato"/>
                <a:ea typeface="Lato"/>
                <a:cs typeface="Lato"/>
                <a:sym typeface="Lato"/>
              </a:rPr>
              <a:t>0</a:t>
            </a:r>
            <a:endParaRPr sz="1800" b="1">
              <a:solidFill>
                <a:srgbClr val="B589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74" name="Shape 374"/>
          <p:cNvSpPr/>
          <p:nvPr/>
        </p:nvSpPr>
        <p:spPr>
          <a:xfrm>
            <a:off x="3313591" y="1166747"/>
            <a:ext cx="886200" cy="4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B58900"/>
                </a:solidFill>
                <a:latin typeface="Lato"/>
                <a:ea typeface="Lato"/>
                <a:cs typeface="Lato"/>
                <a:sym typeface="Lato"/>
              </a:rPr>
              <a:t>0</a:t>
            </a:r>
            <a:endParaRPr sz="1800" b="1">
              <a:solidFill>
                <a:srgbClr val="B589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75" name="Shape 375"/>
          <p:cNvSpPr/>
          <p:nvPr/>
        </p:nvSpPr>
        <p:spPr>
          <a:xfrm>
            <a:off x="4992169" y="530129"/>
            <a:ext cx="886200" cy="4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B58900"/>
                </a:solidFill>
                <a:latin typeface="Lato"/>
                <a:ea typeface="Lato"/>
                <a:cs typeface="Lato"/>
                <a:sym typeface="Lato"/>
              </a:rPr>
              <a:t>1</a:t>
            </a:r>
            <a:endParaRPr sz="1800" b="1">
              <a:solidFill>
                <a:srgbClr val="B589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76" name="Shape 376"/>
          <p:cNvSpPr/>
          <p:nvPr/>
        </p:nvSpPr>
        <p:spPr>
          <a:xfrm>
            <a:off x="5747517" y="1174991"/>
            <a:ext cx="886200" cy="4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B58900"/>
                </a:solidFill>
                <a:latin typeface="Lato"/>
                <a:ea typeface="Lato"/>
                <a:cs typeface="Lato"/>
                <a:sym typeface="Lato"/>
              </a:rPr>
              <a:t>1</a:t>
            </a:r>
            <a:endParaRPr sz="1800" b="1">
              <a:solidFill>
                <a:srgbClr val="B589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77" name="Shape 377"/>
          <p:cNvSpPr/>
          <p:nvPr/>
        </p:nvSpPr>
        <p:spPr>
          <a:xfrm>
            <a:off x="6458303" y="2143747"/>
            <a:ext cx="886200" cy="4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859900"/>
                </a:solidFill>
                <a:latin typeface="Lato"/>
                <a:ea typeface="Lato"/>
                <a:cs typeface="Lato"/>
                <a:sym typeface="Lato"/>
              </a:rPr>
              <a:t>1</a:t>
            </a:r>
            <a:endParaRPr sz="1800" b="1">
              <a:solidFill>
                <a:srgbClr val="8599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78" name="Shape 378"/>
          <p:cNvSpPr/>
          <p:nvPr/>
        </p:nvSpPr>
        <p:spPr>
          <a:xfrm>
            <a:off x="7049061" y="3076869"/>
            <a:ext cx="886200" cy="4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859900"/>
                </a:solidFill>
                <a:latin typeface="Lato"/>
                <a:ea typeface="Lato"/>
                <a:cs typeface="Lato"/>
                <a:sym typeface="Lato"/>
              </a:rPr>
              <a:t>1</a:t>
            </a:r>
            <a:endParaRPr sz="1800" b="1">
              <a:solidFill>
                <a:srgbClr val="8599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79" name="Shape 379"/>
          <p:cNvSpPr/>
          <p:nvPr/>
        </p:nvSpPr>
        <p:spPr>
          <a:xfrm>
            <a:off x="4472601" y="3043894"/>
            <a:ext cx="886200" cy="4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859900"/>
                </a:solidFill>
                <a:latin typeface="Lato"/>
                <a:ea typeface="Lato"/>
                <a:cs typeface="Lato"/>
                <a:sym typeface="Lato"/>
              </a:rPr>
              <a:t>1</a:t>
            </a:r>
            <a:endParaRPr sz="1800" b="1">
              <a:solidFill>
                <a:srgbClr val="8599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80" name="Shape 380"/>
          <p:cNvSpPr/>
          <p:nvPr/>
        </p:nvSpPr>
        <p:spPr>
          <a:xfrm>
            <a:off x="2961339" y="3043894"/>
            <a:ext cx="886200" cy="4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859900"/>
                </a:solidFill>
                <a:latin typeface="Lato"/>
                <a:ea typeface="Lato"/>
                <a:cs typeface="Lato"/>
                <a:sym typeface="Lato"/>
              </a:rPr>
              <a:t>1</a:t>
            </a:r>
            <a:endParaRPr sz="1800" b="1">
              <a:solidFill>
                <a:srgbClr val="8599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81" name="Shape 381"/>
          <p:cNvSpPr/>
          <p:nvPr/>
        </p:nvSpPr>
        <p:spPr>
          <a:xfrm>
            <a:off x="2611174" y="2050408"/>
            <a:ext cx="886200" cy="4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859900"/>
                </a:solidFill>
                <a:latin typeface="Lato"/>
                <a:ea typeface="Lato"/>
                <a:cs typeface="Lato"/>
                <a:sym typeface="Lato"/>
              </a:rPr>
              <a:t>0</a:t>
            </a:r>
            <a:endParaRPr sz="1800" b="1">
              <a:solidFill>
                <a:srgbClr val="8599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82" name="Shape 382"/>
          <p:cNvSpPr/>
          <p:nvPr/>
        </p:nvSpPr>
        <p:spPr>
          <a:xfrm>
            <a:off x="4008082" y="2141088"/>
            <a:ext cx="886200" cy="4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859900"/>
                </a:solidFill>
                <a:latin typeface="Lato"/>
                <a:ea typeface="Lato"/>
                <a:cs typeface="Lato"/>
                <a:sym typeface="Lato"/>
              </a:rPr>
              <a:t>0</a:t>
            </a:r>
            <a:endParaRPr sz="1800" b="1">
              <a:solidFill>
                <a:srgbClr val="8599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83" name="Shape 383"/>
          <p:cNvSpPr/>
          <p:nvPr/>
        </p:nvSpPr>
        <p:spPr>
          <a:xfrm>
            <a:off x="6142197" y="3084613"/>
            <a:ext cx="886200" cy="4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859900"/>
                </a:solidFill>
                <a:latin typeface="Lato"/>
                <a:ea typeface="Lato"/>
                <a:cs typeface="Lato"/>
                <a:sym typeface="Lato"/>
              </a:rPr>
              <a:t>0</a:t>
            </a:r>
            <a:endParaRPr sz="1800" b="1">
              <a:solidFill>
                <a:srgbClr val="8599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84" name="Shape 384"/>
          <p:cNvSpPr/>
          <p:nvPr/>
        </p:nvSpPr>
        <p:spPr>
          <a:xfrm>
            <a:off x="4269156" y="1166747"/>
            <a:ext cx="886200" cy="4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B58900"/>
                </a:solidFill>
                <a:latin typeface="Lato"/>
                <a:ea typeface="Lato"/>
                <a:cs typeface="Lato"/>
                <a:sym typeface="Lato"/>
              </a:rPr>
              <a:t>1</a:t>
            </a:r>
            <a:endParaRPr sz="1800" b="1">
              <a:solidFill>
                <a:srgbClr val="B58900"/>
              </a:solidFill>
              <a:latin typeface="Lato"/>
              <a:ea typeface="Lato"/>
              <a:cs typeface="Lato"/>
              <a:sym typeface="Lato"/>
            </a:endParaRPr>
          </a:p>
        </p:txBody>
      </p:sp>
      <p:cxnSp>
        <p:nvCxnSpPr>
          <p:cNvPr id="385" name="Shape 385"/>
          <p:cNvCxnSpPr>
            <a:stCxn id="386" idx="0"/>
            <a:endCxn id="387" idx="5"/>
          </p:cNvCxnSpPr>
          <p:nvPr/>
        </p:nvCxnSpPr>
        <p:spPr>
          <a:xfrm rot="10800000">
            <a:off x="7278037" y="3154259"/>
            <a:ext cx="173400" cy="331500"/>
          </a:xfrm>
          <a:prstGeom prst="straightConnector1">
            <a:avLst/>
          </a:prstGeom>
          <a:noFill/>
          <a:ln w="28575" cap="flat" cmpd="sng">
            <a:solidFill>
              <a:srgbClr val="8599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88" name="Shape 388"/>
          <p:cNvCxnSpPr>
            <a:stCxn id="389" idx="7"/>
            <a:endCxn id="390" idx="3"/>
          </p:cNvCxnSpPr>
          <p:nvPr/>
        </p:nvCxnSpPr>
        <p:spPr>
          <a:xfrm rot="10800000" flipH="1">
            <a:off x="4478815" y="819377"/>
            <a:ext cx="269400" cy="104100"/>
          </a:xfrm>
          <a:prstGeom prst="straightConnector1">
            <a:avLst/>
          </a:prstGeom>
          <a:noFill/>
          <a:ln w="28575" cap="flat" cmpd="sng">
            <a:solidFill>
              <a:srgbClr val="B589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91" name="Shape 391"/>
          <p:cNvCxnSpPr>
            <a:stCxn id="392" idx="1"/>
            <a:endCxn id="390" idx="5"/>
          </p:cNvCxnSpPr>
          <p:nvPr/>
        </p:nvCxnSpPr>
        <p:spPr>
          <a:xfrm rot="10800000">
            <a:off x="5250051" y="819377"/>
            <a:ext cx="250200" cy="104100"/>
          </a:xfrm>
          <a:prstGeom prst="straightConnector1">
            <a:avLst/>
          </a:prstGeom>
          <a:noFill/>
          <a:ln w="28575" cap="flat" cmpd="sng">
            <a:solidFill>
              <a:srgbClr val="B589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93" name="Shape 393"/>
          <p:cNvCxnSpPr>
            <a:stCxn id="394" idx="0"/>
            <a:endCxn id="389" idx="3"/>
          </p:cNvCxnSpPr>
          <p:nvPr/>
        </p:nvCxnSpPr>
        <p:spPr>
          <a:xfrm rot="10800000" flipH="1">
            <a:off x="3590220" y="1417725"/>
            <a:ext cx="386700" cy="211800"/>
          </a:xfrm>
          <a:prstGeom prst="straightConnector1">
            <a:avLst/>
          </a:prstGeom>
          <a:noFill/>
          <a:ln w="28575" cap="flat" cmpd="sng">
            <a:solidFill>
              <a:srgbClr val="B589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95" name="Shape 395"/>
          <p:cNvCxnSpPr>
            <a:stCxn id="389" idx="5"/>
            <a:endCxn id="396" idx="0"/>
          </p:cNvCxnSpPr>
          <p:nvPr/>
        </p:nvCxnSpPr>
        <p:spPr>
          <a:xfrm>
            <a:off x="4478815" y="1417745"/>
            <a:ext cx="392100" cy="211800"/>
          </a:xfrm>
          <a:prstGeom prst="straightConnector1">
            <a:avLst/>
          </a:prstGeom>
          <a:noFill/>
          <a:ln w="28575" cap="flat" cmpd="sng">
            <a:solidFill>
              <a:srgbClr val="B589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97" name="Shape 397"/>
          <p:cNvCxnSpPr>
            <a:endCxn id="392" idx="5"/>
          </p:cNvCxnSpPr>
          <p:nvPr/>
        </p:nvCxnSpPr>
        <p:spPr>
          <a:xfrm rot="10800000">
            <a:off x="6002155" y="1417745"/>
            <a:ext cx="385200" cy="274200"/>
          </a:xfrm>
          <a:prstGeom prst="straightConnector1">
            <a:avLst/>
          </a:prstGeom>
          <a:noFill/>
          <a:ln w="28575" cap="flat" cmpd="sng">
            <a:solidFill>
              <a:srgbClr val="B589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98" name="Shape 398"/>
          <p:cNvCxnSpPr/>
          <p:nvPr/>
        </p:nvCxnSpPr>
        <p:spPr>
          <a:xfrm rot="10800000">
            <a:off x="6626676" y="2208879"/>
            <a:ext cx="325800" cy="420300"/>
          </a:xfrm>
          <a:prstGeom prst="straightConnector1">
            <a:avLst/>
          </a:prstGeom>
          <a:noFill/>
          <a:ln w="28575" cap="flat" cmpd="sng">
            <a:solidFill>
              <a:srgbClr val="8599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99" name="Shape 399"/>
          <p:cNvCxnSpPr>
            <a:stCxn id="400" idx="0"/>
          </p:cNvCxnSpPr>
          <p:nvPr/>
        </p:nvCxnSpPr>
        <p:spPr>
          <a:xfrm rot="10800000" flipH="1">
            <a:off x="2981489" y="2092691"/>
            <a:ext cx="363300" cy="465000"/>
          </a:xfrm>
          <a:prstGeom prst="straightConnector1">
            <a:avLst/>
          </a:prstGeom>
          <a:noFill/>
          <a:ln w="28575" cap="flat" cmpd="sng">
            <a:solidFill>
              <a:srgbClr val="8599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01" name="Shape 401"/>
          <p:cNvCxnSpPr>
            <a:stCxn id="402" idx="0"/>
            <a:endCxn id="396" idx="5"/>
          </p:cNvCxnSpPr>
          <p:nvPr/>
        </p:nvCxnSpPr>
        <p:spPr>
          <a:xfrm rot="10800000" flipH="1">
            <a:off x="4516396" y="2226191"/>
            <a:ext cx="103500" cy="331500"/>
          </a:xfrm>
          <a:prstGeom prst="straightConnector1">
            <a:avLst/>
          </a:prstGeom>
          <a:noFill/>
          <a:ln w="28575" cap="flat" cmpd="sng">
            <a:solidFill>
              <a:srgbClr val="8599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03" name="Shape 403"/>
          <p:cNvCxnSpPr>
            <a:stCxn id="404" idx="0"/>
            <a:endCxn id="402" idx="3"/>
          </p:cNvCxnSpPr>
          <p:nvPr/>
        </p:nvCxnSpPr>
        <p:spPr>
          <a:xfrm rot="10800000">
            <a:off x="4767246" y="3154341"/>
            <a:ext cx="103800" cy="331500"/>
          </a:xfrm>
          <a:prstGeom prst="straightConnector1">
            <a:avLst/>
          </a:prstGeom>
          <a:noFill/>
          <a:ln w="28575" cap="flat" cmpd="sng">
            <a:solidFill>
              <a:srgbClr val="8599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05" name="Shape 405"/>
          <p:cNvCxnSpPr>
            <a:stCxn id="406" idx="0"/>
            <a:endCxn id="400" idx="3"/>
          </p:cNvCxnSpPr>
          <p:nvPr/>
        </p:nvCxnSpPr>
        <p:spPr>
          <a:xfrm rot="10800000">
            <a:off x="3232540" y="3154341"/>
            <a:ext cx="130500" cy="331500"/>
          </a:xfrm>
          <a:prstGeom prst="straightConnector1">
            <a:avLst/>
          </a:prstGeom>
          <a:noFill/>
          <a:ln w="28575" cap="flat" cmpd="sng">
            <a:solidFill>
              <a:srgbClr val="8599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07" name="Shape 407"/>
          <p:cNvCxnSpPr>
            <a:endCxn id="387" idx="3"/>
          </p:cNvCxnSpPr>
          <p:nvPr/>
        </p:nvCxnSpPr>
        <p:spPr>
          <a:xfrm rot="10800000" flipH="1">
            <a:off x="6631633" y="3154357"/>
            <a:ext cx="144600" cy="331800"/>
          </a:xfrm>
          <a:prstGeom prst="straightConnector1">
            <a:avLst/>
          </a:prstGeom>
          <a:noFill/>
          <a:ln w="28575" cap="flat" cmpd="sng">
            <a:solidFill>
              <a:srgbClr val="8599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08" name="Shape 408"/>
          <p:cNvSpPr/>
          <p:nvPr/>
        </p:nvSpPr>
        <p:spPr>
          <a:xfrm rot="-5400000">
            <a:off x="561562" y="908747"/>
            <a:ext cx="1622400" cy="6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Lato"/>
                <a:ea typeface="Lato"/>
                <a:cs typeface="Lato"/>
                <a:sym typeface="Lato"/>
              </a:rPr>
              <a:t>encodes</a:t>
            </a:r>
            <a:r>
              <a:rPr lang="en" sz="1800" b="1">
                <a:solidFill>
                  <a:srgbClr val="268BD2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" sz="1800" b="1">
                <a:solidFill>
                  <a:srgbClr val="B58900"/>
                </a:solidFill>
                <a:latin typeface="Lato"/>
                <a:ea typeface="Lato"/>
                <a:cs typeface="Lato"/>
                <a:sym typeface="Lato"/>
              </a:rPr>
              <a:t>key</a:t>
            </a:r>
            <a:endParaRPr sz="1800" b="1">
              <a:solidFill>
                <a:srgbClr val="B589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409" name="Shape 409"/>
          <p:cNvSpPr/>
          <p:nvPr/>
        </p:nvSpPr>
        <p:spPr>
          <a:xfrm rot="-5400000">
            <a:off x="370824" y="3007817"/>
            <a:ext cx="2011800" cy="6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Lato"/>
                <a:ea typeface="Lato"/>
                <a:cs typeface="Lato"/>
                <a:sym typeface="Lato"/>
              </a:rPr>
              <a:t>encodes </a:t>
            </a:r>
            <a:r>
              <a:rPr lang="en" sz="1800" b="1">
                <a:solidFill>
                  <a:srgbClr val="859900"/>
                </a:solidFill>
                <a:latin typeface="Lato"/>
                <a:ea typeface="Lato"/>
                <a:cs typeface="Lato"/>
                <a:sym typeface="Lato"/>
              </a:rPr>
              <a:t>value(s)</a:t>
            </a:r>
            <a:endParaRPr sz="1800" b="1">
              <a:solidFill>
                <a:srgbClr val="8599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410" name="Shape 410"/>
          <p:cNvSpPr/>
          <p:nvPr/>
        </p:nvSpPr>
        <p:spPr>
          <a:xfrm>
            <a:off x="1913319" y="222871"/>
            <a:ext cx="462900" cy="1956600"/>
          </a:xfrm>
          <a:prstGeom prst="leftBrace">
            <a:avLst>
              <a:gd name="adj1" fmla="val 54232"/>
              <a:gd name="adj2" fmla="val 50000"/>
            </a:avLst>
          </a:prstGeom>
          <a:noFill/>
          <a:ln w="19050" cap="flat" cmpd="sng">
            <a:solidFill>
              <a:srgbClr val="B58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700"/>
          </a:p>
        </p:txBody>
      </p:sp>
      <p:sp>
        <p:nvSpPr>
          <p:cNvPr id="411" name="Shape 411"/>
          <p:cNvSpPr/>
          <p:nvPr/>
        </p:nvSpPr>
        <p:spPr>
          <a:xfrm>
            <a:off x="1913319" y="2449185"/>
            <a:ext cx="462900" cy="1956600"/>
          </a:xfrm>
          <a:prstGeom prst="leftBrace">
            <a:avLst>
              <a:gd name="adj1" fmla="val 54232"/>
              <a:gd name="adj2" fmla="val 50000"/>
            </a:avLst>
          </a:prstGeom>
          <a:noFill/>
          <a:ln w="19050" cap="flat" cmpd="sng">
            <a:solidFill>
              <a:srgbClr val="85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700"/>
          </a:p>
        </p:txBody>
      </p:sp>
      <p:sp>
        <p:nvSpPr>
          <p:cNvPr id="412" name="Shape 412"/>
          <p:cNvSpPr/>
          <p:nvPr/>
        </p:nvSpPr>
        <p:spPr>
          <a:xfrm rot="-5400000">
            <a:off x="840216" y="880877"/>
            <a:ext cx="1699500" cy="72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Lato"/>
                <a:ea typeface="Lato"/>
                <a:cs typeface="Lato"/>
                <a:sym typeface="Lato"/>
              </a:rPr>
              <a:t>e.g., H(</a:t>
            </a:r>
            <a:r>
              <a:rPr lang="en" sz="1800" b="1">
                <a:solidFill>
                  <a:srgbClr val="B58900"/>
                </a:solidFill>
                <a:latin typeface="Lato"/>
                <a:ea typeface="Lato"/>
                <a:cs typeface="Lato"/>
                <a:sym typeface="Lato"/>
              </a:rPr>
              <a:t>c</a:t>
            </a:r>
            <a:r>
              <a:rPr lang="en" sz="1800">
                <a:latin typeface="Lato"/>
                <a:ea typeface="Lato"/>
                <a:cs typeface="Lato"/>
                <a:sym typeface="Lato"/>
              </a:rPr>
              <a:t>) =</a:t>
            </a:r>
            <a:r>
              <a:rPr lang="en" sz="1800">
                <a:solidFill>
                  <a:srgbClr val="B58900"/>
                </a:solidFill>
                <a:latin typeface="Lato"/>
                <a:ea typeface="Lato"/>
                <a:cs typeface="Lato"/>
                <a:sym typeface="Lato"/>
              </a:rPr>
              <a:t> 01</a:t>
            </a:r>
            <a:endParaRPr sz="1800">
              <a:solidFill>
                <a:srgbClr val="B589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413" name="Shape 413"/>
          <p:cNvSpPr/>
          <p:nvPr/>
        </p:nvSpPr>
        <p:spPr>
          <a:xfrm rot="-5400000">
            <a:off x="783284" y="2970952"/>
            <a:ext cx="1810500" cy="72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Lato"/>
                <a:ea typeface="Lato"/>
                <a:cs typeface="Lato"/>
                <a:sym typeface="Lato"/>
              </a:rPr>
              <a:t>e.g., H(</a:t>
            </a:r>
            <a:r>
              <a:rPr lang="en" sz="1800" b="1">
                <a:solidFill>
                  <a:srgbClr val="859900"/>
                </a:solidFill>
                <a:latin typeface="Lato"/>
                <a:ea typeface="Lato"/>
                <a:cs typeface="Lato"/>
                <a:sym typeface="Lato"/>
              </a:rPr>
              <a:t>v</a:t>
            </a:r>
            <a:r>
              <a:rPr lang="en" sz="1800" b="1" baseline="-25000">
                <a:solidFill>
                  <a:srgbClr val="859900"/>
                </a:solidFill>
                <a:latin typeface="Lato"/>
                <a:ea typeface="Lato"/>
                <a:cs typeface="Lato"/>
                <a:sym typeface="Lato"/>
              </a:rPr>
              <a:t>c</a:t>
            </a:r>
            <a:r>
              <a:rPr lang="en" sz="1800">
                <a:latin typeface="Lato"/>
                <a:ea typeface="Lato"/>
                <a:cs typeface="Lato"/>
                <a:sym typeface="Lato"/>
              </a:rPr>
              <a:t>) =</a:t>
            </a:r>
            <a:r>
              <a:rPr lang="en" sz="1800">
                <a:solidFill>
                  <a:srgbClr val="859900"/>
                </a:solidFill>
                <a:latin typeface="Lato"/>
                <a:ea typeface="Lato"/>
                <a:cs typeface="Lato"/>
                <a:sym typeface="Lato"/>
              </a:rPr>
              <a:t> 01</a:t>
            </a:r>
            <a:endParaRPr sz="1800">
              <a:solidFill>
                <a:srgbClr val="8599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414" name="Shape 414"/>
          <p:cNvSpPr/>
          <p:nvPr/>
        </p:nvSpPr>
        <p:spPr>
          <a:xfrm>
            <a:off x="2957200" y="4179535"/>
            <a:ext cx="886200" cy="4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B58900"/>
                </a:solidFill>
                <a:latin typeface="Lato"/>
                <a:ea typeface="Lato"/>
                <a:cs typeface="Lato"/>
                <a:sym typeface="Lato"/>
              </a:rPr>
              <a:t>a</a:t>
            </a:r>
            <a:r>
              <a:rPr lang="en" sz="2400" b="1">
                <a:latin typeface="Lato"/>
                <a:ea typeface="Lato"/>
                <a:cs typeface="Lato"/>
                <a:sym typeface="Lato"/>
              </a:rPr>
              <a:t>,</a:t>
            </a:r>
            <a:r>
              <a:rPr lang="en" sz="2400" b="1">
                <a:solidFill>
                  <a:srgbClr val="859900"/>
                </a:solidFill>
                <a:latin typeface="Lato"/>
                <a:ea typeface="Lato"/>
                <a:cs typeface="Lato"/>
                <a:sym typeface="Lato"/>
              </a:rPr>
              <a:t> v</a:t>
            </a:r>
            <a:r>
              <a:rPr lang="en" sz="2400" b="1" baseline="-25000">
                <a:solidFill>
                  <a:srgbClr val="859900"/>
                </a:solidFill>
                <a:latin typeface="Lato"/>
                <a:ea typeface="Lato"/>
                <a:cs typeface="Lato"/>
                <a:sym typeface="Lato"/>
              </a:rPr>
              <a:t>a</a:t>
            </a:r>
            <a:endParaRPr sz="2400" b="1">
              <a:solidFill>
                <a:srgbClr val="8599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415" name="Shape 415"/>
          <p:cNvSpPr/>
          <p:nvPr/>
        </p:nvSpPr>
        <p:spPr>
          <a:xfrm>
            <a:off x="4489713" y="4179535"/>
            <a:ext cx="886200" cy="4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B58900"/>
                </a:solidFill>
                <a:latin typeface="Lato"/>
                <a:ea typeface="Lato"/>
                <a:cs typeface="Lato"/>
                <a:sym typeface="Lato"/>
              </a:rPr>
              <a:t>c</a:t>
            </a:r>
            <a:r>
              <a:rPr lang="en" sz="2400" b="1">
                <a:latin typeface="Lato"/>
                <a:ea typeface="Lato"/>
                <a:cs typeface="Lato"/>
                <a:sym typeface="Lato"/>
              </a:rPr>
              <a:t>,</a:t>
            </a:r>
            <a:r>
              <a:rPr lang="en" sz="2400" b="1">
                <a:solidFill>
                  <a:srgbClr val="859900"/>
                </a:solidFill>
                <a:latin typeface="Lato"/>
                <a:ea typeface="Lato"/>
                <a:cs typeface="Lato"/>
                <a:sym typeface="Lato"/>
              </a:rPr>
              <a:t> v</a:t>
            </a:r>
            <a:r>
              <a:rPr lang="en" sz="2400" b="1" baseline="-25000">
                <a:solidFill>
                  <a:srgbClr val="859900"/>
                </a:solidFill>
                <a:latin typeface="Lato"/>
                <a:ea typeface="Lato"/>
                <a:cs typeface="Lato"/>
                <a:sym typeface="Lato"/>
              </a:rPr>
              <a:t>c</a:t>
            </a:r>
            <a:endParaRPr sz="2400" b="1">
              <a:solidFill>
                <a:srgbClr val="8599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416" name="Shape 416"/>
          <p:cNvSpPr/>
          <p:nvPr/>
        </p:nvSpPr>
        <p:spPr>
          <a:xfrm>
            <a:off x="6172766" y="4179535"/>
            <a:ext cx="886200" cy="4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B58900"/>
                </a:solidFill>
                <a:latin typeface="Lato"/>
                <a:ea typeface="Lato"/>
                <a:cs typeface="Lato"/>
                <a:sym typeface="Lato"/>
              </a:rPr>
              <a:t>b</a:t>
            </a:r>
            <a:r>
              <a:rPr lang="en" sz="2400" b="1">
                <a:latin typeface="Lato"/>
                <a:ea typeface="Lato"/>
                <a:cs typeface="Lato"/>
                <a:sym typeface="Lato"/>
              </a:rPr>
              <a:t>,</a:t>
            </a:r>
            <a:r>
              <a:rPr lang="en" sz="2400" b="1">
                <a:solidFill>
                  <a:srgbClr val="859900"/>
                </a:solidFill>
                <a:latin typeface="Lato"/>
                <a:ea typeface="Lato"/>
                <a:cs typeface="Lato"/>
                <a:sym typeface="Lato"/>
              </a:rPr>
              <a:t> v</a:t>
            </a:r>
            <a:r>
              <a:rPr lang="en" sz="2400" b="1" baseline="-25000">
                <a:solidFill>
                  <a:srgbClr val="859900"/>
                </a:solidFill>
                <a:latin typeface="Lato"/>
                <a:ea typeface="Lato"/>
                <a:cs typeface="Lato"/>
                <a:sym typeface="Lato"/>
              </a:rPr>
              <a:t>b</a:t>
            </a:r>
            <a:endParaRPr sz="2400" b="1">
              <a:solidFill>
                <a:srgbClr val="8599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417" name="Shape 417"/>
          <p:cNvSpPr/>
          <p:nvPr/>
        </p:nvSpPr>
        <p:spPr>
          <a:xfrm>
            <a:off x="7078342" y="4179535"/>
            <a:ext cx="886200" cy="4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B58900"/>
                </a:solidFill>
                <a:latin typeface="Lato"/>
                <a:ea typeface="Lato"/>
                <a:cs typeface="Lato"/>
                <a:sym typeface="Lato"/>
              </a:rPr>
              <a:t>b</a:t>
            </a:r>
            <a:r>
              <a:rPr lang="en" sz="2400" b="1">
                <a:latin typeface="Lato"/>
                <a:ea typeface="Lato"/>
                <a:cs typeface="Lato"/>
                <a:sym typeface="Lato"/>
              </a:rPr>
              <a:t>,</a:t>
            </a:r>
            <a:r>
              <a:rPr lang="en" sz="2400" b="1">
                <a:solidFill>
                  <a:srgbClr val="859900"/>
                </a:solidFill>
                <a:latin typeface="Lato"/>
                <a:ea typeface="Lato"/>
                <a:cs typeface="Lato"/>
                <a:sym typeface="Lato"/>
              </a:rPr>
              <a:t> v</a:t>
            </a:r>
            <a:r>
              <a:rPr lang="en" sz="2400" b="1" baseline="-25000">
                <a:solidFill>
                  <a:srgbClr val="859900"/>
                </a:solidFill>
                <a:latin typeface="Lato"/>
                <a:ea typeface="Lato"/>
                <a:cs typeface="Lato"/>
                <a:sym typeface="Lato"/>
              </a:rPr>
              <a:t>b</a:t>
            </a:r>
            <a:r>
              <a:rPr lang="en" sz="2400" b="1">
                <a:solidFill>
                  <a:srgbClr val="859900"/>
                </a:solidFill>
                <a:latin typeface="Lato"/>
                <a:ea typeface="Lato"/>
                <a:cs typeface="Lato"/>
                <a:sym typeface="Lato"/>
              </a:rPr>
              <a:t>'</a:t>
            </a:r>
            <a:endParaRPr sz="2400" b="1">
              <a:solidFill>
                <a:srgbClr val="8599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406" name="Shape 406"/>
          <p:cNvSpPr/>
          <p:nvPr/>
        </p:nvSpPr>
        <p:spPr>
          <a:xfrm flipH="1">
            <a:off x="3008140" y="3485841"/>
            <a:ext cx="709800" cy="699000"/>
          </a:xfrm>
          <a:prstGeom prst="ellipse">
            <a:avLst/>
          </a:prstGeom>
          <a:solidFill>
            <a:srgbClr val="FFFFFF"/>
          </a:solidFill>
          <a:ln w="19050" cap="flat" cmpd="sng">
            <a:solidFill>
              <a:srgbClr val="85990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2" name="Shape 402"/>
          <p:cNvSpPr/>
          <p:nvPr/>
        </p:nvSpPr>
        <p:spPr>
          <a:xfrm flipH="1">
            <a:off x="4161496" y="2557691"/>
            <a:ext cx="709800" cy="699000"/>
          </a:xfrm>
          <a:prstGeom prst="ellipse">
            <a:avLst/>
          </a:prstGeom>
          <a:solidFill>
            <a:srgbClr val="FFFFFF"/>
          </a:solidFill>
          <a:ln w="28575" cap="flat" cmpd="sng">
            <a:solidFill>
              <a:srgbClr val="85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66666"/>
              </a:solidFill>
            </a:endParaRPr>
          </a:p>
        </p:txBody>
      </p:sp>
      <p:sp>
        <p:nvSpPr>
          <p:cNvPr id="404" name="Shape 404"/>
          <p:cNvSpPr/>
          <p:nvPr/>
        </p:nvSpPr>
        <p:spPr>
          <a:xfrm flipH="1">
            <a:off x="4516146" y="3485841"/>
            <a:ext cx="709800" cy="699000"/>
          </a:xfrm>
          <a:prstGeom prst="ellipse">
            <a:avLst/>
          </a:prstGeom>
          <a:solidFill>
            <a:srgbClr val="FFFFFF"/>
          </a:solidFill>
          <a:ln w="28575" cap="flat" cmpd="sng">
            <a:solidFill>
              <a:srgbClr val="85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66666"/>
              </a:solidFill>
            </a:endParaRPr>
          </a:p>
        </p:txBody>
      </p:sp>
      <p:sp>
        <p:nvSpPr>
          <p:cNvPr id="386" name="Shape 386"/>
          <p:cNvSpPr/>
          <p:nvPr/>
        </p:nvSpPr>
        <p:spPr>
          <a:xfrm>
            <a:off x="7096537" y="3485759"/>
            <a:ext cx="709800" cy="699000"/>
          </a:xfrm>
          <a:prstGeom prst="ellipse">
            <a:avLst/>
          </a:prstGeom>
          <a:solidFill>
            <a:srgbClr val="FFFFFF"/>
          </a:solidFill>
          <a:ln w="19050" cap="flat" cmpd="sng">
            <a:solidFill>
              <a:srgbClr val="85990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2" name="Shape 392"/>
          <p:cNvSpPr/>
          <p:nvPr/>
        </p:nvSpPr>
        <p:spPr>
          <a:xfrm>
            <a:off x="5396303" y="821111"/>
            <a:ext cx="709800" cy="699000"/>
          </a:xfrm>
          <a:prstGeom prst="ellipse">
            <a:avLst/>
          </a:prstGeom>
          <a:solidFill>
            <a:srgbClr val="FFFFFF"/>
          </a:solidFill>
          <a:ln w="28575" cap="flat" cmpd="sng">
            <a:solidFill>
              <a:srgbClr val="B58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66666"/>
              </a:solidFill>
            </a:endParaRPr>
          </a:p>
        </p:txBody>
      </p:sp>
      <p:sp>
        <p:nvSpPr>
          <p:cNvPr id="389" name="Shape 389"/>
          <p:cNvSpPr/>
          <p:nvPr/>
        </p:nvSpPr>
        <p:spPr>
          <a:xfrm>
            <a:off x="3872963" y="821111"/>
            <a:ext cx="709800" cy="699000"/>
          </a:xfrm>
          <a:prstGeom prst="ellipse">
            <a:avLst/>
          </a:prstGeom>
          <a:solidFill>
            <a:srgbClr val="FFFFFF"/>
          </a:solidFill>
          <a:ln w="28575" cap="flat" cmpd="sng">
            <a:solidFill>
              <a:srgbClr val="B58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66666"/>
              </a:solidFill>
            </a:endParaRPr>
          </a:p>
        </p:txBody>
      </p:sp>
      <p:sp>
        <p:nvSpPr>
          <p:cNvPr id="390" name="Shape 390"/>
          <p:cNvSpPr/>
          <p:nvPr/>
        </p:nvSpPr>
        <p:spPr>
          <a:xfrm>
            <a:off x="4644182" y="222870"/>
            <a:ext cx="709800" cy="699000"/>
          </a:xfrm>
          <a:prstGeom prst="ellipse">
            <a:avLst/>
          </a:prstGeom>
          <a:solidFill>
            <a:srgbClr val="FFFFFF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66666"/>
              </a:solidFill>
            </a:endParaRPr>
          </a:p>
        </p:txBody>
      </p:sp>
      <p:sp>
        <p:nvSpPr>
          <p:cNvPr id="387" name="Shape 387"/>
          <p:cNvSpPr/>
          <p:nvPr/>
        </p:nvSpPr>
        <p:spPr>
          <a:xfrm>
            <a:off x="6672285" y="2557723"/>
            <a:ext cx="709800" cy="699000"/>
          </a:xfrm>
          <a:prstGeom prst="ellipse">
            <a:avLst/>
          </a:prstGeom>
          <a:solidFill>
            <a:srgbClr val="FFFFFF"/>
          </a:solidFill>
          <a:ln w="28575" cap="flat" cmpd="sng">
            <a:solidFill>
              <a:srgbClr val="85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66666"/>
              </a:solidFill>
            </a:endParaRPr>
          </a:p>
        </p:txBody>
      </p:sp>
      <p:sp>
        <p:nvSpPr>
          <p:cNvPr id="418" name="Shape 418"/>
          <p:cNvSpPr/>
          <p:nvPr/>
        </p:nvSpPr>
        <p:spPr>
          <a:xfrm flipH="1">
            <a:off x="6121578" y="1629580"/>
            <a:ext cx="709800" cy="699000"/>
          </a:xfrm>
          <a:prstGeom prst="ellipse">
            <a:avLst/>
          </a:prstGeom>
          <a:solidFill>
            <a:srgbClr val="FFFFFF"/>
          </a:solidFill>
          <a:ln w="28575" cap="flat" cmpd="sng">
            <a:solidFill>
              <a:srgbClr val="B58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66666"/>
              </a:solidFill>
            </a:endParaRPr>
          </a:p>
        </p:txBody>
      </p:sp>
      <p:sp>
        <p:nvSpPr>
          <p:cNvPr id="394" name="Shape 394"/>
          <p:cNvSpPr/>
          <p:nvPr/>
        </p:nvSpPr>
        <p:spPr>
          <a:xfrm flipH="1">
            <a:off x="3235320" y="1629525"/>
            <a:ext cx="709800" cy="699000"/>
          </a:xfrm>
          <a:prstGeom prst="ellipse">
            <a:avLst/>
          </a:prstGeom>
          <a:solidFill>
            <a:srgbClr val="FFFFFF"/>
          </a:solidFill>
          <a:ln w="19050" cap="flat" cmpd="sng">
            <a:solidFill>
              <a:srgbClr val="B5890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FFFF"/>
              </a:solidFill>
            </a:endParaRPr>
          </a:p>
        </p:txBody>
      </p:sp>
      <p:sp>
        <p:nvSpPr>
          <p:cNvPr id="396" name="Shape 396"/>
          <p:cNvSpPr/>
          <p:nvPr/>
        </p:nvSpPr>
        <p:spPr>
          <a:xfrm flipH="1">
            <a:off x="4516053" y="1629525"/>
            <a:ext cx="709800" cy="699000"/>
          </a:xfrm>
          <a:prstGeom prst="ellipse">
            <a:avLst/>
          </a:prstGeom>
          <a:solidFill>
            <a:srgbClr val="FFFFFF"/>
          </a:solidFill>
          <a:ln w="28575" cap="flat" cmpd="sng">
            <a:solidFill>
              <a:srgbClr val="B58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66666"/>
              </a:solidFill>
            </a:endParaRPr>
          </a:p>
        </p:txBody>
      </p:sp>
      <p:sp>
        <p:nvSpPr>
          <p:cNvPr id="400" name="Shape 400"/>
          <p:cNvSpPr/>
          <p:nvPr/>
        </p:nvSpPr>
        <p:spPr>
          <a:xfrm flipH="1">
            <a:off x="2626589" y="2557691"/>
            <a:ext cx="709800" cy="699000"/>
          </a:xfrm>
          <a:prstGeom prst="ellipse">
            <a:avLst/>
          </a:prstGeom>
          <a:solidFill>
            <a:srgbClr val="FFFFFF"/>
          </a:solidFill>
          <a:ln w="19050" cap="flat" cmpd="sng">
            <a:solidFill>
              <a:srgbClr val="85990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9" name="Shape 419"/>
          <p:cNvSpPr/>
          <p:nvPr/>
        </p:nvSpPr>
        <p:spPr>
          <a:xfrm>
            <a:off x="6297111" y="3485759"/>
            <a:ext cx="709800" cy="699000"/>
          </a:xfrm>
          <a:prstGeom prst="ellipse">
            <a:avLst/>
          </a:prstGeom>
          <a:solidFill>
            <a:srgbClr val="FFFFFF"/>
          </a:solidFill>
          <a:ln w="28575" cap="flat" cmpd="sng">
            <a:solidFill>
              <a:srgbClr val="85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66666"/>
              </a:solidFill>
            </a:endParaRPr>
          </a:p>
        </p:txBody>
      </p:sp>
      <p:sp>
        <p:nvSpPr>
          <p:cNvPr id="420" name="Shape 420"/>
          <p:cNvSpPr/>
          <p:nvPr/>
        </p:nvSpPr>
        <p:spPr>
          <a:xfrm>
            <a:off x="3291200" y="1778256"/>
            <a:ext cx="592200" cy="4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Lato"/>
                <a:ea typeface="Lato"/>
                <a:cs typeface="Lato"/>
                <a:sym typeface="Lato"/>
              </a:rPr>
              <a:t>00</a:t>
            </a:r>
            <a:endParaRPr sz="18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421" name="Shape 421"/>
          <p:cNvSpPr/>
          <p:nvPr/>
        </p:nvSpPr>
        <p:spPr>
          <a:xfrm>
            <a:off x="2559096" y="2691274"/>
            <a:ext cx="844800" cy="4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Lato"/>
                <a:ea typeface="Lato"/>
                <a:cs typeface="Lato"/>
                <a:sym typeface="Lato"/>
              </a:rPr>
              <a:t>000</a:t>
            </a:r>
            <a:endParaRPr sz="18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422" name="Shape 422"/>
          <p:cNvSpPr/>
          <p:nvPr/>
        </p:nvSpPr>
        <p:spPr>
          <a:xfrm>
            <a:off x="2935978" y="3623633"/>
            <a:ext cx="844800" cy="4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Lato"/>
                <a:ea typeface="Lato"/>
                <a:cs typeface="Lato"/>
                <a:sym typeface="Lato"/>
              </a:rPr>
              <a:t>0001</a:t>
            </a:r>
            <a:endParaRPr sz="18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423" name="Shape 423"/>
          <p:cNvSpPr/>
          <p:nvPr/>
        </p:nvSpPr>
        <p:spPr>
          <a:xfrm>
            <a:off x="7024461" y="3623633"/>
            <a:ext cx="844800" cy="4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Lato"/>
                <a:ea typeface="Lato"/>
                <a:cs typeface="Lato"/>
                <a:sym typeface="Lato"/>
              </a:rPr>
              <a:t>1111</a:t>
            </a:r>
            <a:endParaRPr sz="18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424" name="Shape 424"/>
          <p:cNvSpPr/>
          <p:nvPr/>
        </p:nvSpPr>
        <p:spPr>
          <a:xfrm rot="2442">
            <a:off x="4933166" y="2658723"/>
            <a:ext cx="844800" cy="4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DC322F"/>
                </a:solidFill>
                <a:latin typeface="Lato"/>
                <a:ea typeface="Lato"/>
                <a:cs typeface="Lato"/>
                <a:sym typeface="Lato"/>
              </a:rPr>
              <a:t>011</a:t>
            </a:r>
            <a:endParaRPr sz="1800">
              <a:solidFill>
                <a:srgbClr val="DC322F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425" name="Shape 425"/>
          <p:cNvSpPr/>
          <p:nvPr/>
        </p:nvSpPr>
        <p:spPr>
          <a:xfrm rot="4655">
            <a:off x="5634658" y="2659023"/>
            <a:ext cx="886201" cy="4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DC322F"/>
                </a:solidFill>
                <a:latin typeface="Lato"/>
                <a:ea typeface="Lato"/>
                <a:cs typeface="Lato"/>
                <a:sym typeface="Lato"/>
              </a:rPr>
              <a:t>110</a:t>
            </a:r>
            <a:endParaRPr sz="1800">
              <a:solidFill>
                <a:srgbClr val="DC322F"/>
              </a:solidFill>
              <a:latin typeface="Lato"/>
              <a:ea typeface="Lato"/>
              <a:cs typeface="Lato"/>
              <a:sym typeface="Lato"/>
            </a:endParaRPr>
          </a:p>
        </p:txBody>
      </p:sp>
      <p:cxnSp>
        <p:nvCxnSpPr>
          <p:cNvPr id="426" name="Shape 426"/>
          <p:cNvCxnSpPr>
            <a:stCxn id="425" idx="0"/>
          </p:cNvCxnSpPr>
          <p:nvPr/>
        </p:nvCxnSpPr>
        <p:spPr>
          <a:xfrm rot="10800000" flipH="1">
            <a:off x="6077759" y="2278323"/>
            <a:ext cx="165600" cy="380700"/>
          </a:xfrm>
          <a:prstGeom prst="straightConnector1">
            <a:avLst/>
          </a:prstGeom>
          <a:noFill/>
          <a:ln w="38100" cap="flat" cmpd="sng">
            <a:solidFill>
              <a:srgbClr val="DC322F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427" name="Shape 427"/>
          <p:cNvCxnSpPr>
            <a:stCxn id="424" idx="0"/>
          </p:cNvCxnSpPr>
          <p:nvPr/>
        </p:nvCxnSpPr>
        <p:spPr>
          <a:xfrm rot="10800000">
            <a:off x="5133266" y="2267523"/>
            <a:ext cx="222300" cy="391200"/>
          </a:xfrm>
          <a:prstGeom prst="straightConnector1">
            <a:avLst/>
          </a:prstGeom>
          <a:noFill/>
          <a:ln w="38100" cap="flat" cmpd="sng">
            <a:solidFill>
              <a:srgbClr val="DC322F"/>
            </a:solidFill>
            <a:prstDash val="dot"/>
            <a:round/>
            <a:headEnd type="none" w="med" len="med"/>
            <a:tailEnd type="none" w="med" len="med"/>
          </a:ln>
        </p:spPr>
      </p:cxnSp>
      <p:sp>
        <p:nvSpPr>
          <p:cNvPr id="428" name="Shape 428"/>
          <p:cNvSpPr/>
          <p:nvPr/>
        </p:nvSpPr>
        <p:spPr>
          <a:xfrm rot="4655">
            <a:off x="3615051" y="3638742"/>
            <a:ext cx="886201" cy="4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DC322F"/>
                </a:solidFill>
                <a:latin typeface="Lato"/>
                <a:ea typeface="Lato"/>
                <a:cs typeface="Lato"/>
                <a:sym typeface="Lato"/>
              </a:rPr>
              <a:t>0100</a:t>
            </a:r>
            <a:endParaRPr sz="1800">
              <a:solidFill>
                <a:srgbClr val="DC322F"/>
              </a:solidFill>
              <a:latin typeface="Lato"/>
              <a:ea typeface="Lato"/>
              <a:cs typeface="Lato"/>
              <a:sym typeface="Lato"/>
            </a:endParaRPr>
          </a:p>
        </p:txBody>
      </p:sp>
      <p:cxnSp>
        <p:nvCxnSpPr>
          <p:cNvPr id="429" name="Shape 429"/>
          <p:cNvCxnSpPr>
            <a:stCxn id="428" idx="0"/>
          </p:cNvCxnSpPr>
          <p:nvPr/>
        </p:nvCxnSpPr>
        <p:spPr>
          <a:xfrm rot="10800000" flipH="1">
            <a:off x="4058152" y="3163242"/>
            <a:ext cx="168300" cy="475500"/>
          </a:xfrm>
          <a:prstGeom prst="straightConnector1">
            <a:avLst/>
          </a:prstGeom>
          <a:noFill/>
          <a:ln w="38100" cap="flat" cmpd="sng">
            <a:solidFill>
              <a:srgbClr val="DC322F"/>
            </a:solidFill>
            <a:prstDash val="dot"/>
            <a:round/>
            <a:headEnd type="none" w="med" len="med"/>
            <a:tailEnd type="none" w="med" len="med"/>
          </a:ln>
        </p:spPr>
      </p:cxnSp>
      <p:sp>
        <p:nvSpPr>
          <p:cNvPr id="372" name="Shape 372"/>
          <p:cNvSpPr/>
          <p:nvPr/>
        </p:nvSpPr>
        <p:spPr>
          <a:xfrm rot="4655">
            <a:off x="5111261" y="1765686"/>
            <a:ext cx="886201" cy="4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DC322F"/>
                </a:solidFill>
                <a:latin typeface="Lato"/>
                <a:ea typeface="Lato"/>
                <a:cs typeface="Lato"/>
                <a:sym typeface="Lato"/>
              </a:rPr>
              <a:t>10</a:t>
            </a:r>
            <a:endParaRPr sz="1800">
              <a:solidFill>
                <a:srgbClr val="DC322F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430" name="Shape 430"/>
          <p:cNvSpPr/>
          <p:nvPr/>
        </p:nvSpPr>
        <p:spPr>
          <a:xfrm rot="4655">
            <a:off x="2118842" y="3638742"/>
            <a:ext cx="886201" cy="4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DC322F"/>
                </a:solidFill>
                <a:latin typeface="Lato"/>
                <a:ea typeface="Lato"/>
                <a:cs typeface="Lato"/>
                <a:sym typeface="Lato"/>
              </a:rPr>
              <a:t>0000</a:t>
            </a:r>
            <a:endParaRPr sz="1800">
              <a:solidFill>
                <a:srgbClr val="DC322F"/>
              </a:solidFill>
              <a:latin typeface="Lato"/>
              <a:ea typeface="Lato"/>
              <a:cs typeface="Lato"/>
              <a:sym typeface="Lato"/>
            </a:endParaRPr>
          </a:p>
        </p:txBody>
      </p:sp>
      <p:cxnSp>
        <p:nvCxnSpPr>
          <p:cNvPr id="431" name="Shape 431"/>
          <p:cNvCxnSpPr>
            <a:stCxn id="430" idx="0"/>
          </p:cNvCxnSpPr>
          <p:nvPr/>
        </p:nvCxnSpPr>
        <p:spPr>
          <a:xfrm rot="10800000" flipH="1">
            <a:off x="2561942" y="3163242"/>
            <a:ext cx="168300" cy="475500"/>
          </a:xfrm>
          <a:prstGeom prst="straightConnector1">
            <a:avLst/>
          </a:prstGeom>
          <a:noFill/>
          <a:ln w="38100" cap="flat" cmpd="sng">
            <a:solidFill>
              <a:srgbClr val="DC322F"/>
            </a:solidFill>
            <a:prstDash val="dot"/>
            <a:round/>
            <a:headEnd type="none" w="med" len="med"/>
            <a:tailEnd type="none" w="med" len="med"/>
          </a:ln>
        </p:spPr>
      </p:cxnSp>
      <p:sp>
        <p:nvSpPr>
          <p:cNvPr id="432" name="Shape 432"/>
          <p:cNvSpPr txBox="1"/>
          <p:nvPr/>
        </p:nvSpPr>
        <p:spPr>
          <a:xfrm>
            <a:off x="5834953" y="117613"/>
            <a:ext cx="2034300" cy="8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6500" b="1">
              <a:solidFill>
                <a:srgbClr val="666666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433" name="Shape 433"/>
          <p:cNvSpPr/>
          <p:nvPr/>
        </p:nvSpPr>
        <p:spPr>
          <a:xfrm>
            <a:off x="4705885" y="337488"/>
            <a:ext cx="592200" cy="4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300">
                <a:latin typeface="Lato"/>
                <a:ea typeface="Lato"/>
                <a:cs typeface="Lato"/>
                <a:sym typeface="Lato"/>
              </a:rPr>
              <a:t>ε</a:t>
            </a:r>
            <a:endParaRPr sz="20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434" name="Shape 434"/>
          <p:cNvSpPr/>
          <p:nvPr/>
        </p:nvSpPr>
        <p:spPr>
          <a:xfrm>
            <a:off x="3925283" y="954960"/>
            <a:ext cx="592200" cy="4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Lato"/>
                <a:ea typeface="Lato"/>
                <a:cs typeface="Lato"/>
                <a:sym typeface="Lato"/>
              </a:rPr>
              <a:t>0</a:t>
            </a:r>
            <a:endParaRPr sz="18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435" name="Shape 435"/>
          <p:cNvSpPr/>
          <p:nvPr/>
        </p:nvSpPr>
        <p:spPr>
          <a:xfrm>
            <a:off x="5457796" y="954960"/>
            <a:ext cx="592200" cy="4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Lato"/>
                <a:ea typeface="Lato"/>
                <a:cs typeface="Lato"/>
                <a:sym typeface="Lato"/>
              </a:rPr>
              <a:t>1</a:t>
            </a:r>
            <a:endParaRPr sz="18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436" name="Shape 436"/>
          <p:cNvSpPr/>
          <p:nvPr/>
        </p:nvSpPr>
        <p:spPr>
          <a:xfrm>
            <a:off x="4564712" y="1778256"/>
            <a:ext cx="592200" cy="4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Lato"/>
                <a:ea typeface="Lato"/>
                <a:cs typeface="Lato"/>
                <a:sym typeface="Lato"/>
              </a:rPr>
              <a:t>01</a:t>
            </a:r>
            <a:endParaRPr sz="18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437" name="Shape 437"/>
          <p:cNvSpPr/>
          <p:nvPr/>
        </p:nvSpPr>
        <p:spPr>
          <a:xfrm>
            <a:off x="6174030" y="1778256"/>
            <a:ext cx="592200" cy="4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Lato"/>
                <a:ea typeface="Lato"/>
                <a:cs typeface="Lato"/>
                <a:sym typeface="Lato"/>
              </a:rPr>
              <a:t>11</a:t>
            </a:r>
            <a:endParaRPr sz="18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438" name="Shape 438"/>
          <p:cNvSpPr/>
          <p:nvPr/>
        </p:nvSpPr>
        <p:spPr>
          <a:xfrm>
            <a:off x="6606503" y="2691274"/>
            <a:ext cx="844800" cy="4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Lato"/>
                <a:ea typeface="Lato"/>
                <a:cs typeface="Lato"/>
                <a:sym typeface="Lato"/>
              </a:rPr>
              <a:t>111</a:t>
            </a:r>
            <a:endParaRPr sz="18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439" name="Shape 439"/>
          <p:cNvSpPr/>
          <p:nvPr/>
        </p:nvSpPr>
        <p:spPr>
          <a:xfrm>
            <a:off x="4098755" y="2691274"/>
            <a:ext cx="844800" cy="4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Lato"/>
                <a:ea typeface="Lato"/>
                <a:cs typeface="Lato"/>
                <a:sym typeface="Lato"/>
              </a:rPr>
              <a:t>010</a:t>
            </a:r>
            <a:endParaRPr sz="18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440" name="Shape 440"/>
          <p:cNvSpPr/>
          <p:nvPr/>
        </p:nvSpPr>
        <p:spPr>
          <a:xfrm>
            <a:off x="4447053" y="3623633"/>
            <a:ext cx="844800" cy="4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Lato"/>
                <a:ea typeface="Lato"/>
                <a:cs typeface="Lato"/>
                <a:sym typeface="Lato"/>
              </a:rPr>
              <a:t>0101</a:t>
            </a:r>
            <a:endParaRPr sz="18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441" name="Shape 441"/>
          <p:cNvSpPr/>
          <p:nvPr/>
        </p:nvSpPr>
        <p:spPr>
          <a:xfrm>
            <a:off x="6229621" y="3623633"/>
            <a:ext cx="844800" cy="4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Lato"/>
                <a:ea typeface="Lato"/>
                <a:cs typeface="Lato"/>
                <a:sym typeface="Lato"/>
              </a:rPr>
              <a:t>1110</a:t>
            </a:r>
            <a:endParaRPr sz="18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442" name="Shape 442"/>
          <p:cNvSpPr txBox="1">
            <a:spLocks noGrp="1"/>
          </p:cNvSpPr>
          <p:nvPr>
            <p:ph type="title"/>
          </p:nvPr>
        </p:nvSpPr>
        <p:spPr>
          <a:xfrm>
            <a:off x="7451425" y="224725"/>
            <a:ext cx="1277400" cy="1031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400" b="1" u="sng">
                <a:solidFill>
                  <a:srgbClr val="000000"/>
                </a:solidFill>
              </a:rPr>
              <a:t>AT</a:t>
            </a:r>
            <a:endParaRPr sz="64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FEF"/>
        </a:solidFill>
        <a:effectLst/>
      </p:bgPr>
    </p:bg>
    <p:spTree>
      <p:nvGrpSpPr>
        <p:cNvPr id="1" name="Shape 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Shape 447"/>
          <p:cNvSpPr txBox="1">
            <a:spLocks noGrp="1"/>
          </p:cNvSpPr>
          <p:nvPr>
            <p:ph type="title"/>
          </p:nvPr>
        </p:nvSpPr>
        <p:spPr>
          <a:xfrm>
            <a:off x="893700" y="205988"/>
            <a:ext cx="64626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u="sng">
                <a:solidFill>
                  <a:srgbClr val="000000"/>
                </a:solidFill>
              </a:rPr>
              <a:t>AT Representation</a:t>
            </a:r>
            <a:endParaRPr sz="3000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48" name="Shape 448"/>
          <p:cNvSpPr txBox="1">
            <a:spLocks noGrp="1"/>
          </p:cNvSpPr>
          <p:nvPr>
            <p:ph type="body" idx="1"/>
          </p:nvPr>
        </p:nvSpPr>
        <p:spPr>
          <a:xfrm>
            <a:off x="893700" y="982313"/>
            <a:ext cx="6462600" cy="355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55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677480"/>
              </a:buClr>
              <a:buSzPts val="2000"/>
              <a:buFont typeface="Consolas"/>
              <a:buChar char="-"/>
            </a:pP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Take each binary prefix in the frontier nodes and hash it</a:t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marL="914400" marR="0" lvl="1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Consolas"/>
              <a:buChar char="-"/>
            </a:pP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{H(“10”), H(“011”), H(“110”) ...}</a:t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marL="457200" marR="0" lvl="0" indent="-355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000"/>
              <a:buFont typeface="Consolas"/>
              <a:buChar char="-"/>
            </a:pP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Commit a polynomial with these hashes as roots, just as before</a:t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marL="457200" marR="0" lvl="0" indent="-355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000"/>
              <a:buFont typeface="Consolas"/>
              <a:buChar char="-"/>
            </a:pP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Called the </a:t>
            </a:r>
            <a:r>
              <a:rPr lang="en" sz="2000" i="1">
                <a:latin typeface="Consolas"/>
                <a:ea typeface="Consolas"/>
                <a:cs typeface="Consolas"/>
                <a:sym typeface="Consolas"/>
              </a:rPr>
              <a:t>frontier polynomial</a:t>
            </a:r>
            <a:endParaRPr sz="2000" i="1"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FEF"/>
        </a:solidFill>
        <a:effectLst/>
      </p:bgPr>
    </p:bg>
    <p:spTree>
      <p:nvGrpSpPr>
        <p:cNvPr id="1" name="Shape 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Shape 453"/>
          <p:cNvSpPr txBox="1">
            <a:spLocks noGrp="1"/>
          </p:cNvSpPr>
          <p:nvPr>
            <p:ph type="title"/>
          </p:nvPr>
        </p:nvSpPr>
        <p:spPr>
          <a:xfrm>
            <a:off x="893700" y="205988"/>
            <a:ext cx="64626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u="sng">
                <a:solidFill>
                  <a:srgbClr val="000000"/>
                </a:solidFill>
              </a:rPr>
              <a:t>AT Proofs</a:t>
            </a:r>
            <a:endParaRPr sz="3000" b="1" u="sng">
              <a:solidFill>
                <a:srgbClr val="000000"/>
              </a:solidFill>
            </a:endParaRPr>
          </a:p>
        </p:txBody>
      </p:sp>
      <p:sp>
        <p:nvSpPr>
          <p:cNvPr id="454" name="Shape 454"/>
          <p:cNvSpPr txBox="1">
            <a:spLocks noGrp="1"/>
          </p:cNvSpPr>
          <p:nvPr>
            <p:ph type="body" idx="1"/>
          </p:nvPr>
        </p:nvSpPr>
        <p:spPr>
          <a:xfrm>
            <a:off x="893700" y="982313"/>
            <a:ext cx="6462600" cy="355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55600" rtl="0">
              <a:spcBef>
                <a:spcPts val="600"/>
              </a:spcBef>
              <a:spcAft>
                <a:spcPts val="0"/>
              </a:spcAft>
              <a:buSzPts val="2000"/>
              <a:buFont typeface="Consolas"/>
              <a:buChar char="-"/>
            </a:pPr>
            <a:r>
              <a:rPr lang="en" sz="2000" b="1">
                <a:latin typeface="Consolas"/>
                <a:ea typeface="Consolas"/>
                <a:cs typeface="Consolas"/>
                <a:sym typeface="Consolas"/>
              </a:rPr>
              <a:t>Non-Membership</a:t>
            </a:r>
            <a:endParaRPr sz="2000" b="1">
              <a:latin typeface="Consolas"/>
              <a:ea typeface="Consolas"/>
              <a:cs typeface="Consolas"/>
              <a:sym typeface="Consolas"/>
            </a:endParaRPr>
          </a:p>
          <a:p>
            <a: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Font typeface="Consolas"/>
              <a:buChar char="-"/>
            </a:pPr>
            <a:r>
              <a:rPr lang="en" sz="1800">
                <a:latin typeface="Consolas"/>
                <a:ea typeface="Consolas"/>
                <a:cs typeface="Consolas"/>
                <a:sym typeface="Consolas"/>
              </a:rPr>
              <a:t>Show that the hash of at least one prefix is in the frontier polynomial</a:t>
            </a:r>
            <a:endParaRPr sz="1800"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marL="914400" lvl="1" indent="-355600" rtl="0">
              <a:spcBef>
                <a:spcPts val="0"/>
              </a:spcBef>
              <a:spcAft>
                <a:spcPts val="0"/>
              </a:spcAft>
              <a:buSzPts val="2000"/>
              <a:buFont typeface="Consolas"/>
              <a:buChar char="-"/>
            </a:pPr>
            <a:r>
              <a:rPr lang="en" sz="1800">
                <a:latin typeface="Consolas"/>
                <a:ea typeface="Consolas"/>
                <a:cs typeface="Consolas"/>
                <a:sym typeface="Consolas"/>
              </a:rPr>
              <a:t>For (d, v</a:t>
            </a:r>
            <a:r>
              <a:rPr lang="en" sz="1800" baseline="-25000">
                <a:latin typeface="Consolas"/>
                <a:ea typeface="Consolas"/>
                <a:cs typeface="Consolas"/>
                <a:sym typeface="Consolas"/>
              </a:rPr>
              <a:t>d</a:t>
            </a:r>
            <a:r>
              <a:rPr lang="en" sz="1800">
                <a:latin typeface="Consolas"/>
                <a:ea typeface="Consolas"/>
                <a:cs typeface="Consolas"/>
                <a:sym typeface="Consolas"/>
              </a:rPr>
              <a:t>), H(</a:t>
            </a:r>
            <a:r>
              <a:rPr lang="en" sz="1800" b="1">
                <a:solidFill>
                  <a:srgbClr val="B58900"/>
                </a:solidFill>
                <a:latin typeface="Consolas"/>
                <a:ea typeface="Consolas"/>
                <a:cs typeface="Consolas"/>
                <a:sym typeface="Consolas"/>
              </a:rPr>
              <a:t>d</a:t>
            </a:r>
            <a:r>
              <a:rPr lang="en" sz="1800">
                <a:latin typeface="Consolas"/>
                <a:ea typeface="Consolas"/>
                <a:cs typeface="Consolas"/>
                <a:sym typeface="Consolas"/>
              </a:rPr>
              <a:t>) =</a:t>
            </a:r>
            <a:r>
              <a:rPr lang="en" sz="1800">
                <a:solidFill>
                  <a:srgbClr val="B58900"/>
                </a:solidFill>
                <a:latin typeface="Consolas"/>
                <a:ea typeface="Consolas"/>
                <a:cs typeface="Consolas"/>
                <a:sym typeface="Consolas"/>
              </a:rPr>
              <a:t> 10</a:t>
            </a:r>
            <a:r>
              <a:rPr lang="en" sz="1800">
                <a:latin typeface="Consolas"/>
                <a:ea typeface="Consolas"/>
                <a:cs typeface="Consolas"/>
                <a:sym typeface="Consolas"/>
              </a:rPr>
              <a:t>, H(</a:t>
            </a:r>
            <a:r>
              <a:rPr lang="en" sz="1800" b="1">
                <a:solidFill>
                  <a:srgbClr val="859900"/>
                </a:solidFill>
                <a:latin typeface="Consolas"/>
                <a:ea typeface="Consolas"/>
                <a:cs typeface="Consolas"/>
                <a:sym typeface="Consolas"/>
              </a:rPr>
              <a:t>v</a:t>
            </a:r>
            <a:r>
              <a:rPr lang="en" sz="1800" b="1" baseline="-25000">
                <a:solidFill>
                  <a:srgbClr val="859900"/>
                </a:solidFill>
                <a:latin typeface="Consolas"/>
                <a:ea typeface="Consolas"/>
                <a:cs typeface="Consolas"/>
                <a:sym typeface="Consolas"/>
              </a:rPr>
              <a:t>d</a:t>
            </a:r>
            <a:r>
              <a:rPr lang="en" sz="1800">
                <a:latin typeface="Consolas"/>
                <a:ea typeface="Consolas"/>
                <a:cs typeface="Consolas"/>
                <a:sym typeface="Consolas"/>
              </a:rPr>
              <a:t>) =</a:t>
            </a:r>
            <a:r>
              <a:rPr lang="en" sz="1800">
                <a:solidFill>
                  <a:srgbClr val="859900"/>
                </a:solidFill>
                <a:latin typeface="Consolas"/>
                <a:ea typeface="Consolas"/>
                <a:cs typeface="Consolas"/>
                <a:sym typeface="Consolas"/>
              </a:rPr>
              <a:t> 01 </a:t>
            </a:r>
            <a:r>
              <a:rPr lang="en" sz="1800">
                <a:latin typeface="Consolas"/>
                <a:ea typeface="Consolas"/>
                <a:cs typeface="Consolas"/>
                <a:sym typeface="Consolas"/>
              </a:rPr>
              <a:t>—&gt; “1001”</a:t>
            </a:r>
            <a:endParaRPr sz="1800"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Font typeface="Consolas"/>
              <a:buChar char="-"/>
            </a:pPr>
            <a:r>
              <a:rPr lang="en" sz="1800">
                <a:latin typeface="Consolas"/>
                <a:ea typeface="Consolas"/>
                <a:cs typeface="Consolas"/>
                <a:sym typeface="Consolas"/>
              </a:rPr>
              <a:t>Show that H(“10”) is not in polynomial</a:t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FEF"/>
        </a:solidFill>
        <a:effectLst/>
      </p:bgPr>
    </p:bg>
    <p:spTree>
      <p:nvGrpSpPr>
        <p:cNvPr id="1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Shape 459"/>
          <p:cNvSpPr txBox="1">
            <a:spLocks noGrp="1"/>
          </p:cNvSpPr>
          <p:nvPr>
            <p:ph type="title"/>
          </p:nvPr>
        </p:nvSpPr>
        <p:spPr>
          <a:xfrm>
            <a:off x="893700" y="205988"/>
            <a:ext cx="64626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u="sng">
                <a:solidFill>
                  <a:srgbClr val="000000"/>
                </a:solidFill>
              </a:rPr>
              <a:t>accAAD Construction</a:t>
            </a:r>
            <a:endParaRPr sz="3000" b="1" u="sng">
              <a:solidFill>
                <a:srgbClr val="000000"/>
              </a:solidFill>
            </a:endParaRPr>
          </a:p>
        </p:txBody>
      </p:sp>
      <p:sp>
        <p:nvSpPr>
          <p:cNvPr id="460" name="Shape 460"/>
          <p:cNvSpPr txBox="1">
            <a:spLocks noGrp="1"/>
          </p:cNvSpPr>
          <p:nvPr>
            <p:ph type="body" idx="1"/>
          </p:nvPr>
        </p:nvSpPr>
        <p:spPr>
          <a:xfrm>
            <a:off x="893700" y="982325"/>
            <a:ext cx="6834300" cy="355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55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677480"/>
              </a:buClr>
              <a:buSzPts val="2000"/>
              <a:buFont typeface="Consolas"/>
              <a:buChar char="-"/>
            </a:pP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AT in its raw form cannot be updated efficiently (must be recomputed entirely)</a:t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marL="457200" marR="0" lvl="0" indent="-355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000"/>
              <a:buFont typeface="Consolas"/>
              <a:buChar char="-"/>
            </a:pP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accAAD speeds updates by making a logarithmic number of ATs and merging them</a:t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marL="457200" marR="0" lvl="0" indent="-355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000"/>
              <a:buFont typeface="Consolas"/>
              <a:buChar char="-"/>
            </a:pP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This leads to O(log</a:t>
            </a:r>
            <a:r>
              <a:rPr lang="en" sz="2000" baseline="30000">
                <a:latin typeface="Consolas"/>
                <a:ea typeface="Consolas"/>
                <a:cs typeface="Consolas"/>
                <a:sym typeface="Consolas"/>
              </a:rPr>
              <a:t>3</a:t>
            </a: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 N) complexity for any new updates, where the size of the AAD is N</a:t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FEF"/>
        </a:solidFill>
        <a:effectLst/>
      </p:bgPr>
    </p:bg>
    <p:spTree>
      <p:nvGrpSpPr>
        <p:cNvPr id="1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Shape 465"/>
          <p:cNvSpPr txBox="1">
            <a:spLocks noGrp="1"/>
          </p:cNvSpPr>
          <p:nvPr>
            <p:ph type="title"/>
          </p:nvPr>
        </p:nvSpPr>
        <p:spPr>
          <a:xfrm>
            <a:off x="893700" y="205988"/>
            <a:ext cx="64626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u="sng">
                <a:solidFill>
                  <a:srgbClr val="000000"/>
                </a:solidFill>
              </a:rPr>
              <a:t>accAAD Complexities</a:t>
            </a:r>
            <a:endParaRPr sz="3000" b="1" u="sng">
              <a:solidFill>
                <a:srgbClr val="000000"/>
              </a:solidFill>
            </a:endParaRPr>
          </a:p>
        </p:txBody>
      </p:sp>
      <p:graphicFrame>
        <p:nvGraphicFramePr>
          <p:cNvPr id="466" name="Shape 466"/>
          <p:cNvGraphicFramePr/>
          <p:nvPr/>
        </p:nvGraphicFramePr>
        <p:xfrm>
          <a:off x="996750" y="11962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{98433F63-77A4-455D-AD0A-330C1187B1BF}</a:tableStyleId>
              </a:tblPr>
              <a:tblGrid>
                <a:gridCol w="1426900"/>
                <a:gridCol w="1426900"/>
                <a:gridCol w="1426900"/>
                <a:gridCol w="1426900"/>
                <a:gridCol w="1426900"/>
              </a:tblGrid>
              <a:tr h="5902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 b="1"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Append</a:t>
                      </a:r>
                      <a:endParaRPr sz="1300"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(Time)</a:t>
                      </a:r>
                      <a:endParaRPr sz="1300"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C-M</a:t>
                      </a:r>
                      <a:endParaRPr sz="1300"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(Time/Space)</a:t>
                      </a:r>
                      <a:endParaRPr sz="1300"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N-M</a:t>
                      </a:r>
                      <a:endParaRPr sz="1300"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(Time/Space)</a:t>
                      </a:r>
                      <a:endParaRPr sz="1300"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Cons.</a:t>
                      </a:r>
                      <a:endParaRPr sz="1300"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(Time/Space)</a:t>
                      </a:r>
                      <a:endParaRPr sz="1300"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L="91425" marR="91425" marT="91425" marB="91425" anchor="ctr"/>
                </a:tc>
              </a:tr>
              <a:tr h="6584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rgbClr val="000000"/>
                          </a:solidFill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History Tree</a:t>
                      </a:r>
                      <a:endParaRPr sz="1300"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>
                          <a:solidFill>
                            <a:schemeClr val="dk1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O(log N)</a:t>
                      </a:r>
                      <a:endParaRPr sz="170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O(log N)</a:t>
                      </a:r>
                      <a:endParaRPr sz="170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O(N)</a:t>
                      </a:r>
                      <a:endParaRPr sz="170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O(log N)</a:t>
                      </a:r>
                      <a:endParaRPr sz="170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/>
                </a:tc>
              </a:tr>
              <a:tr h="6584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Prefix Tree</a:t>
                      </a:r>
                      <a:endParaRPr sz="1300"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>
                          <a:solidFill>
                            <a:schemeClr val="dk1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O(log N)</a:t>
                      </a:r>
                      <a:endParaRPr sz="170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O(log N)</a:t>
                      </a:r>
                      <a:endParaRPr sz="170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O(log N)</a:t>
                      </a:r>
                      <a:endParaRPr sz="170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O(N)</a:t>
                      </a:r>
                      <a:endParaRPr sz="170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/>
                </a:tc>
              </a:tr>
              <a:tr h="6584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Bilinear Accumulator</a:t>
                      </a:r>
                      <a:endParaRPr sz="1300"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700">
                          <a:solidFill>
                            <a:schemeClr val="dk1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O(N)</a:t>
                      </a:r>
                      <a:endParaRPr sz="170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O(N)</a:t>
                      </a:r>
                      <a:endParaRPr sz="170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O(N)</a:t>
                      </a:r>
                      <a:endParaRPr sz="170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O(1)</a:t>
                      </a:r>
                      <a:endParaRPr sz="1700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/>
                </a:tc>
              </a:tr>
              <a:tr h="6584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 b="1">
                          <a:latin typeface="Raleway"/>
                          <a:ea typeface="Raleway"/>
                          <a:cs typeface="Raleway"/>
                          <a:sym typeface="Raleway"/>
                        </a:rPr>
                        <a:t>accAAD</a:t>
                      </a:r>
                      <a:endParaRPr sz="1300" b="1"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700" b="1">
                          <a:solidFill>
                            <a:schemeClr val="dk1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O(log</a:t>
                      </a:r>
                      <a:r>
                        <a:rPr lang="en" sz="1700" b="1" baseline="30000"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3</a:t>
                      </a:r>
                      <a:r>
                        <a:rPr lang="en" sz="1700" b="1">
                          <a:solidFill>
                            <a:schemeClr val="dk1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 N)</a:t>
                      </a:r>
                      <a:endParaRPr sz="1700" b="1">
                        <a:solidFill>
                          <a:schemeClr val="dk1"/>
                        </a:solidFill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 b="1">
                          <a:solidFill>
                            <a:schemeClr val="dk1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O(log N)</a:t>
                      </a:r>
                      <a:endParaRPr sz="1700" b="1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 b="1">
                          <a:solidFill>
                            <a:schemeClr val="dk1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O(log N)</a:t>
                      </a:r>
                      <a:endParaRPr sz="1700" b="1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700" b="1">
                          <a:solidFill>
                            <a:schemeClr val="dk1"/>
                          </a:solidFill>
                          <a:latin typeface="Consolas"/>
                          <a:ea typeface="Consolas"/>
                          <a:cs typeface="Consolas"/>
                          <a:sym typeface="Consolas"/>
                        </a:rPr>
                        <a:t>O(log N)</a:t>
                      </a:r>
                      <a:endParaRPr sz="1700" b="1">
                        <a:latin typeface="Consolas"/>
                        <a:ea typeface="Consolas"/>
                        <a:cs typeface="Consolas"/>
                        <a:sym typeface="Consolas"/>
                      </a:endParaRPr>
                    </a:p>
                  </a:txBody>
                  <a:tcPr marL="91425" marR="91425" marT="91425" marB="91425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FEF"/>
        </a:solidFill>
        <a:effectLst/>
      </p:bgPr>
    </p:bg>
    <p:spTree>
      <p:nvGrpSpPr>
        <p:cNvPr id="1" name="Shape 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Shape 471"/>
          <p:cNvSpPr txBox="1">
            <a:spLocks noGrp="1"/>
          </p:cNvSpPr>
          <p:nvPr>
            <p:ph type="title"/>
          </p:nvPr>
        </p:nvSpPr>
        <p:spPr>
          <a:xfrm>
            <a:off x="893700" y="205988"/>
            <a:ext cx="64626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u="sng">
                <a:solidFill>
                  <a:srgbClr val="000000"/>
                </a:solidFill>
              </a:rPr>
              <a:t>Future Work</a:t>
            </a:r>
            <a:endParaRPr sz="3000" b="1" u="sng">
              <a:solidFill>
                <a:srgbClr val="000000"/>
              </a:solidFill>
            </a:endParaRPr>
          </a:p>
        </p:txBody>
      </p:sp>
      <p:sp>
        <p:nvSpPr>
          <p:cNvPr id="472" name="Shape 472"/>
          <p:cNvSpPr txBox="1">
            <a:spLocks noGrp="1"/>
          </p:cNvSpPr>
          <p:nvPr>
            <p:ph type="body" idx="1"/>
          </p:nvPr>
        </p:nvSpPr>
        <p:spPr>
          <a:xfrm>
            <a:off x="893700" y="982313"/>
            <a:ext cx="6462600" cy="355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55600" rtl="0">
              <a:spcBef>
                <a:spcPts val="600"/>
              </a:spcBef>
              <a:spcAft>
                <a:spcPts val="0"/>
              </a:spcAft>
              <a:buSzPts val="2000"/>
              <a:buFont typeface="Consolas"/>
              <a:buChar char="-"/>
            </a:pPr>
            <a:r>
              <a:rPr lang="en" sz="2000" b="1">
                <a:latin typeface="Consolas"/>
                <a:ea typeface="Consolas"/>
                <a:cs typeface="Consolas"/>
                <a:sym typeface="Consolas"/>
              </a:rPr>
              <a:t>Fully implementing the scheme and benchmarking it</a:t>
            </a:r>
            <a:endParaRPr sz="2000" b="1">
              <a:latin typeface="Consolas"/>
              <a:ea typeface="Consolas"/>
              <a:cs typeface="Consolas"/>
              <a:sym typeface="Consolas"/>
            </a:endParaRPr>
          </a:p>
          <a:p>
            <a:pPr marL="914400" lvl="1" indent="-355600" rtl="0">
              <a:spcBef>
                <a:spcPts val="0"/>
              </a:spcBef>
              <a:spcAft>
                <a:spcPts val="0"/>
              </a:spcAft>
              <a:buSzPts val="2000"/>
              <a:buFont typeface="Consolas"/>
              <a:buChar char="-"/>
            </a:pP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Useful for comparing to existing schemes</a:t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marL="457200" lvl="0" indent="-355600" rtl="0">
              <a:spcBef>
                <a:spcPts val="0"/>
              </a:spcBef>
              <a:spcAft>
                <a:spcPts val="0"/>
              </a:spcAft>
              <a:buSzPts val="2000"/>
              <a:buFont typeface="Consolas"/>
              <a:buChar char="-"/>
            </a:pPr>
            <a:r>
              <a:rPr lang="en" sz="2000" b="1">
                <a:latin typeface="Consolas"/>
                <a:ea typeface="Consolas"/>
                <a:cs typeface="Consolas"/>
                <a:sym typeface="Consolas"/>
              </a:rPr>
              <a:t>Using </a:t>
            </a:r>
            <a:r>
              <a:rPr lang="en" sz="2000" b="1" i="1">
                <a:latin typeface="Consolas"/>
                <a:ea typeface="Consolas"/>
                <a:cs typeface="Consolas"/>
                <a:sym typeface="Consolas"/>
              </a:rPr>
              <a:t>lattice cryptography</a:t>
            </a:r>
            <a:r>
              <a:rPr lang="en" sz="2000" b="1">
                <a:latin typeface="Consolas"/>
                <a:ea typeface="Consolas"/>
                <a:cs typeface="Consolas"/>
                <a:sym typeface="Consolas"/>
              </a:rPr>
              <a:t> rather than polynomial commitments</a:t>
            </a:r>
            <a:endParaRPr sz="2000" b="1">
              <a:latin typeface="Consolas"/>
              <a:ea typeface="Consolas"/>
              <a:cs typeface="Consolas"/>
              <a:sym typeface="Consolas"/>
            </a:endParaRPr>
          </a:p>
          <a:p>
            <a:pPr marL="914400" lvl="1" indent="-355600" rtl="0">
              <a:spcBef>
                <a:spcPts val="0"/>
              </a:spcBef>
              <a:spcAft>
                <a:spcPts val="0"/>
              </a:spcAft>
              <a:buSzPts val="2000"/>
              <a:buFont typeface="Consolas"/>
              <a:buChar char="-"/>
            </a:pP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Another set of cryptographic primitives</a:t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FEF"/>
        </a:solidFill>
        <a:effectLst/>
      </p:bgPr>
    </p:bg>
    <p:spTree>
      <p:nvGrpSpPr>
        <p:cNvPr id="1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Shape 477"/>
          <p:cNvSpPr txBox="1">
            <a:spLocks noGrp="1"/>
          </p:cNvSpPr>
          <p:nvPr>
            <p:ph type="title"/>
          </p:nvPr>
        </p:nvSpPr>
        <p:spPr>
          <a:xfrm>
            <a:off x="893700" y="205988"/>
            <a:ext cx="64626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u="sng">
                <a:solidFill>
                  <a:srgbClr val="000000"/>
                </a:solidFill>
              </a:rPr>
              <a:t>Acknowledgements</a:t>
            </a:r>
            <a:endParaRPr sz="3000" b="1" u="sng">
              <a:solidFill>
                <a:srgbClr val="000000"/>
              </a:solidFill>
            </a:endParaRPr>
          </a:p>
        </p:txBody>
      </p:sp>
      <p:sp>
        <p:nvSpPr>
          <p:cNvPr id="478" name="Shape 478"/>
          <p:cNvSpPr txBox="1">
            <a:spLocks noGrp="1"/>
          </p:cNvSpPr>
          <p:nvPr>
            <p:ph type="body" idx="1"/>
          </p:nvPr>
        </p:nvSpPr>
        <p:spPr>
          <a:xfrm>
            <a:off x="893700" y="982313"/>
            <a:ext cx="6462600" cy="355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I would like to thank:</a:t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marL="457200" lvl="0" indent="-355600" rtl="0">
              <a:spcBef>
                <a:spcPts val="600"/>
              </a:spcBef>
              <a:spcAft>
                <a:spcPts val="0"/>
              </a:spcAft>
              <a:buSzPts val="2000"/>
              <a:buChar char="-"/>
            </a:pPr>
            <a:r>
              <a:rPr lang="en" sz="2000" b="1">
                <a:latin typeface="Consolas"/>
                <a:ea typeface="Consolas"/>
                <a:cs typeface="Consolas"/>
                <a:sym typeface="Consolas"/>
              </a:rPr>
              <a:t>Alin Tomescu</a:t>
            </a: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, my mentor</a:t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marL="457200" lvl="0" indent="-355600" rtl="0"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lang="en" sz="2000" b="1">
                <a:latin typeface="Consolas"/>
                <a:ea typeface="Consolas"/>
                <a:cs typeface="Consolas"/>
                <a:sym typeface="Consolas"/>
              </a:rPr>
              <a:t>Srini Devadas, </a:t>
            </a: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coordinator of CS-PRIMES</a:t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marL="457200" lvl="0" indent="-355600" rtl="0">
              <a:spcBef>
                <a:spcPts val="0"/>
              </a:spcBef>
              <a:spcAft>
                <a:spcPts val="0"/>
              </a:spcAft>
              <a:buSzPts val="2000"/>
              <a:buFont typeface="Consolas"/>
              <a:buChar char="-"/>
            </a:pP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My parents and family</a:t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marL="457200" lvl="0" indent="-355600" rtl="0">
              <a:spcBef>
                <a:spcPts val="0"/>
              </a:spcBef>
              <a:spcAft>
                <a:spcPts val="0"/>
              </a:spcAft>
              <a:buSzPts val="2000"/>
              <a:buFont typeface="Consolas"/>
              <a:buChar char="-"/>
            </a:pP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MIT-PRIMES program</a:t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Shape 483"/>
          <p:cNvSpPr txBox="1">
            <a:spLocks noGrp="1"/>
          </p:cNvSpPr>
          <p:nvPr>
            <p:ph type="ctrTitle"/>
          </p:nvPr>
        </p:nvSpPr>
        <p:spPr>
          <a:xfrm>
            <a:off x="685800" y="1346017"/>
            <a:ext cx="77724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u="sng"/>
              <a:t>Thank you!</a:t>
            </a:r>
            <a:endParaRPr b="1" u="sng"/>
          </a:p>
        </p:txBody>
      </p:sp>
      <p:sp>
        <p:nvSpPr>
          <p:cNvPr id="484" name="Shape 484"/>
          <p:cNvSpPr txBox="1">
            <a:spLocks noGrp="1"/>
          </p:cNvSpPr>
          <p:nvPr>
            <p:ph type="subTitle" idx="1"/>
          </p:nvPr>
        </p:nvSpPr>
        <p:spPr>
          <a:xfrm>
            <a:off x="685800" y="2407278"/>
            <a:ext cx="77724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 b="0"/>
              <a:t>Questions?</a:t>
            </a:r>
            <a:endParaRPr sz="2900" b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FEF"/>
        </a:solidFill>
        <a:effectLst/>
      </p:bgPr>
    </p:bg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title"/>
          </p:nvPr>
        </p:nvSpPr>
        <p:spPr>
          <a:xfrm>
            <a:off x="7460475" y="2597325"/>
            <a:ext cx="883800" cy="4560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 b="1">
                <a:solidFill>
                  <a:srgbClr val="0000FF"/>
                </a:solidFill>
              </a:rPr>
              <a:t>John</a:t>
            </a:r>
            <a:endParaRPr sz="2300" b="1">
              <a:solidFill>
                <a:srgbClr val="0000FF"/>
              </a:solidFill>
            </a:endParaRPr>
          </a:p>
        </p:txBody>
      </p:sp>
      <p:sp>
        <p:nvSpPr>
          <p:cNvPr id="102" name="Shape 102"/>
          <p:cNvSpPr txBox="1">
            <a:spLocks noGrp="1"/>
          </p:cNvSpPr>
          <p:nvPr>
            <p:ph type="title"/>
          </p:nvPr>
        </p:nvSpPr>
        <p:spPr>
          <a:xfrm>
            <a:off x="7175775" y="2915050"/>
            <a:ext cx="1453200" cy="424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rgbClr val="0000FF"/>
                </a:solidFill>
              </a:rPr>
              <a:t>PK</a:t>
            </a:r>
            <a:r>
              <a:rPr lang="en" sz="1600" b="1" baseline="-25000">
                <a:solidFill>
                  <a:srgbClr val="0000FF"/>
                </a:solidFill>
              </a:rPr>
              <a:t>J</a:t>
            </a:r>
            <a:r>
              <a:rPr lang="en" sz="1600" b="1">
                <a:solidFill>
                  <a:srgbClr val="0000FF"/>
                </a:solidFill>
              </a:rPr>
              <a:t>  + SK</a:t>
            </a:r>
            <a:r>
              <a:rPr lang="en" sz="1600" b="1" baseline="-25000">
                <a:solidFill>
                  <a:srgbClr val="0000FF"/>
                </a:solidFill>
              </a:rPr>
              <a:t>J</a:t>
            </a:r>
            <a:endParaRPr sz="1600" b="1" baseline="-25000">
              <a:solidFill>
                <a:srgbClr val="0000FF"/>
              </a:solidFill>
            </a:endParaRPr>
          </a:p>
        </p:txBody>
      </p:sp>
      <p:sp>
        <p:nvSpPr>
          <p:cNvPr id="103" name="Shape 103"/>
          <p:cNvSpPr txBox="1"/>
          <p:nvPr/>
        </p:nvSpPr>
        <p:spPr>
          <a:xfrm>
            <a:off x="3216150" y="429232"/>
            <a:ext cx="2796600" cy="6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Shape 104"/>
          <p:cNvSpPr txBox="1">
            <a:spLocks noGrp="1"/>
          </p:cNvSpPr>
          <p:nvPr>
            <p:ph type="title"/>
          </p:nvPr>
        </p:nvSpPr>
        <p:spPr>
          <a:xfrm>
            <a:off x="3258575" y="507075"/>
            <a:ext cx="2796600" cy="613200"/>
          </a:xfrm>
          <a:prstGeom prst="rect">
            <a:avLst/>
          </a:prstGeom>
          <a:ln w="9525" cap="flat" cmpd="sng">
            <a:solidFill>
              <a:srgbClr val="00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300" b="1">
                <a:solidFill>
                  <a:srgbClr val="00FF00"/>
                </a:solidFill>
              </a:rPr>
              <a:t>Directory</a:t>
            </a:r>
            <a:endParaRPr sz="3300" b="1">
              <a:solidFill>
                <a:srgbClr val="00FF00"/>
              </a:solidFill>
            </a:endParaRPr>
          </a:p>
        </p:txBody>
      </p:sp>
      <p:sp>
        <p:nvSpPr>
          <p:cNvPr id="105" name="Shape 105"/>
          <p:cNvSpPr txBox="1">
            <a:spLocks noGrp="1"/>
          </p:cNvSpPr>
          <p:nvPr>
            <p:ph type="title"/>
          </p:nvPr>
        </p:nvSpPr>
        <p:spPr>
          <a:xfrm>
            <a:off x="775575" y="2597313"/>
            <a:ext cx="1248600" cy="4560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 b="1">
                <a:solidFill>
                  <a:srgbClr val="FF9900"/>
                </a:solidFill>
              </a:rPr>
              <a:t>Robert</a:t>
            </a:r>
            <a:endParaRPr sz="2300" b="1">
              <a:solidFill>
                <a:srgbClr val="FF9900"/>
              </a:solidFill>
            </a:endParaRPr>
          </a:p>
        </p:txBody>
      </p:sp>
      <p:sp>
        <p:nvSpPr>
          <p:cNvPr id="106" name="Shape 106"/>
          <p:cNvSpPr txBox="1"/>
          <p:nvPr/>
        </p:nvSpPr>
        <p:spPr>
          <a:xfrm>
            <a:off x="7309575" y="2503500"/>
            <a:ext cx="1185600" cy="948600"/>
          </a:xfrm>
          <a:prstGeom prst="rect">
            <a:avLst/>
          </a:prstGeom>
          <a:noFill/>
          <a:ln w="9525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Shape 107"/>
          <p:cNvSpPr txBox="1"/>
          <p:nvPr/>
        </p:nvSpPr>
        <p:spPr>
          <a:xfrm>
            <a:off x="807075" y="2503500"/>
            <a:ext cx="1185600" cy="948600"/>
          </a:xfrm>
          <a:prstGeom prst="rect">
            <a:avLst/>
          </a:prstGeom>
          <a:noFill/>
          <a:ln w="9525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Shape 108"/>
          <p:cNvSpPr txBox="1"/>
          <p:nvPr/>
        </p:nvSpPr>
        <p:spPr>
          <a:xfrm>
            <a:off x="7039725" y="1104950"/>
            <a:ext cx="1725300" cy="6132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aleway"/>
                <a:ea typeface="Raleway"/>
                <a:cs typeface="Raleway"/>
                <a:sym typeface="Raleway"/>
              </a:rPr>
              <a:t>John publishes his public key, </a:t>
            </a:r>
            <a:r>
              <a:rPr lang="en" b="1">
                <a:solidFill>
                  <a:srgbClr val="0000FF"/>
                </a:solidFill>
                <a:latin typeface="Raleway"/>
                <a:ea typeface="Raleway"/>
                <a:cs typeface="Raleway"/>
                <a:sym typeface="Raleway"/>
              </a:rPr>
              <a:t>PK</a:t>
            </a:r>
            <a:r>
              <a:rPr lang="en" b="1" baseline="-25000">
                <a:solidFill>
                  <a:srgbClr val="0000FF"/>
                </a:solidFill>
                <a:latin typeface="Raleway"/>
                <a:ea typeface="Raleway"/>
                <a:cs typeface="Raleway"/>
                <a:sym typeface="Raleway"/>
              </a:rPr>
              <a:t>J</a:t>
            </a:r>
            <a:endParaRPr b="1">
              <a:solidFill>
                <a:srgbClr val="0000FF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09" name="Shape 109"/>
          <p:cNvSpPr/>
          <p:nvPr/>
        </p:nvSpPr>
        <p:spPr>
          <a:xfrm>
            <a:off x="6887725" y="941900"/>
            <a:ext cx="294300" cy="293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endParaRPr sz="1700" b="1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10" name="Shape 110"/>
          <p:cNvSpPr txBox="1"/>
          <p:nvPr/>
        </p:nvSpPr>
        <p:spPr>
          <a:xfrm>
            <a:off x="3694100" y="1394200"/>
            <a:ext cx="1941900" cy="6132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aleway"/>
                <a:ea typeface="Raleway"/>
                <a:cs typeface="Raleway"/>
                <a:sym typeface="Raleway"/>
              </a:rPr>
              <a:t>Directory stores </a:t>
            </a:r>
            <a:r>
              <a:rPr lang="en" b="1">
                <a:solidFill>
                  <a:srgbClr val="0000FF"/>
                </a:solidFill>
                <a:latin typeface="Raleway"/>
                <a:ea typeface="Raleway"/>
                <a:cs typeface="Raleway"/>
                <a:sym typeface="Raleway"/>
              </a:rPr>
              <a:t>PK</a:t>
            </a:r>
            <a:r>
              <a:rPr lang="en" b="1" baseline="-25000">
                <a:solidFill>
                  <a:srgbClr val="0000FF"/>
                </a:solidFill>
                <a:latin typeface="Raleway"/>
                <a:ea typeface="Raleway"/>
                <a:cs typeface="Raleway"/>
                <a:sym typeface="Raleway"/>
              </a:rPr>
              <a:t>J</a:t>
            </a:r>
            <a:r>
              <a:rPr lang="en">
                <a:latin typeface="Raleway"/>
                <a:ea typeface="Raleway"/>
                <a:cs typeface="Raleway"/>
                <a:sym typeface="Raleway"/>
              </a:rPr>
              <a:t> under </a:t>
            </a:r>
            <a:r>
              <a:rPr lang="en" b="1">
                <a:solidFill>
                  <a:srgbClr val="0000FF"/>
                </a:solidFill>
                <a:latin typeface="Raleway"/>
                <a:ea typeface="Raleway"/>
                <a:cs typeface="Raleway"/>
                <a:sym typeface="Raleway"/>
              </a:rPr>
              <a:t>John</a:t>
            </a:r>
            <a:r>
              <a:rPr lang="en">
                <a:latin typeface="Raleway"/>
                <a:ea typeface="Raleway"/>
                <a:cs typeface="Raleway"/>
                <a:sym typeface="Raleway"/>
              </a:rPr>
              <a:t>’s name</a:t>
            </a:r>
            <a:endParaRPr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11" name="Shape 111"/>
          <p:cNvSpPr txBox="1"/>
          <p:nvPr/>
        </p:nvSpPr>
        <p:spPr>
          <a:xfrm>
            <a:off x="566625" y="1104950"/>
            <a:ext cx="1666500" cy="6132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aleway"/>
                <a:ea typeface="Raleway"/>
                <a:cs typeface="Raleway"/>
                <a:sym typeface="Raleway"/>
              </a:rPr>
              <a:t>Directory sends Robert </a:t>
            </a:r>
            <a:r>
              <a:rPr lang="en" b="1">
                <a:solidFill>
                  <a:srgbClr val="0000FF"/>
                </a:solidFill>
                <a:latin typeface="Raleway"/>
                <a:ea typeface="Raleway"/>
                <a:cs typeface="Raleway"/>
                <a:sym typeface="Raleway"/>
              </a:rPr>
              <a:t>PK</a:t>
            </a:r>
            <a:r>
              <a:rPr lang="en" b="1" baseline="-25000">
                <a:solidFill>
                  <a:srgbClr val="0000FF"/>
                </a:solidFill>
                <a:latin typeface="Raleway"/>
                <a:ea typeface="Raleway"/>
                <a:cs typeface="Raleway"/>
                <a:sym typeface="Raleway"/>
              </a:rPr>
              <a:t>J</a:t>
            </a:r>
            <a:endParaRPr b="1" baseline="-25000">
              <a:solidFill>
                <a:srgbClr val="0000FF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673275" y="2915050"/>
            <a:ext cx="1453200" cy="424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rgbClr val="FF9900"/>
                </a:solidFill>
              </a:rPr>
              <a:t>MS</a:t>
            </a:r>
            <a:r>
              <a:rPr lang="en" sz="1600" b="1" baseline="-25000">
                <a:solidFill>
                  <a:srgbClr val="FF9900"/>
                </a:solidFill>
              </a:rPr>
              <a:t>R</a:t>
            </a:r>
            <a:endParaRPr sz="1600" b="1" baseline="-25000">
              <a:solidFill>
                <a:srgbClr val="FF9900"/>
              </a:solidFill>
            </a:endParaRPr>
          </a:p>
        </p:txBody>
      </p:sp>
      <p:sp>
        <p:nvSpPr>
          <p:cNvPr id="113" name="Shape 113"/>
          <p:cNvSpPr/>
          <p:nvPr/>
        </p:nvSpPr>
        <p:spPr>
          <a:xfrm rot="-2697648">
            <a:off x="1859780" y="1592807"/>
            <a:ext cx="1550473" cy="424264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Shape 114"/>
          <p:cNvSpPr/>
          <p:nvPr/>
        </p:nvSpPr>
        <p:spPr>
          <a:xfrm rot="2702352">
            <a:off x="5879684" y="1592819"/>
            <a:ext cx="1550473" cy="424264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Shape 115"/>
          <p:cNvSpPr txBox="1"/>
          <p:nvPr/>
        </p:nvSpPr>
        <p:spPr>
          <a:xfrm>
            <a:off x="6887725" y="941900"/>
            <a:ext cx="294300" cy="29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Raleway"/>
                <a:ea typeface="Raleway"/>
                <a:cs typeface="Raleway"/>
                <a:sym typeface="Raleway"/>
              </a:rPr>
              <a:t>1</a:t>
            </a:r>
            <a:endParaRPr b="1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16" name="Shape 116"/>
          <p:cNvSpPr/>
          <p:nvPr/>
        </p:nvSpPr>
        <p:spPr>
          <a:xfrm>
            <a:off x="416550" y="941900"/>
            <a:ext cx="294300" cy="293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700" b="1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17" name="Shape 117"/>
          <p:cNvSpPr/>
          <p:nvPr/>
        </p:nvSpPr>
        <p:spPr>
          <a:xfrm>
            <a:off x="3553600" y="1243575"/>
            <a:ext cx="294300" cy="293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700" b="1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18" name="Shape 118"/>
          <p:cNvSpPr txBox="1"/>
          <p:nvPr/>
        </p:nvSpPr>
        <p:spPr>
          <a:xfrm>
            <a:off x="498225" y="3694150"/>
            <a:ext cx="1666500" cy="6132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aleway"/>
                <a:ea typeface="Raleway"/>
                <a:cs typeface="Raleway"/>
                <a:sym typeface="Raleway"/>
              </a:rPr>
              <a:t>Robert encrypts </a:t>
            </a:r>
            <a:r>
              <a:rPr lang="en" b="1">
                <a:solidFill>
                  <a:srgbClr val="FF9900"/>
                </a:solidFill>
                <a:latin typeface="Raleway"/>
                <a:ea typeface="Raleway"/>
                <a:cs typeface="Raleway"/>
                <a:sym typeface="Raleway"/>
              </a:rPr>
              <a:t>MS</a:t>
            </a:r>
            <a:r>
              <a:rPr lang="en" b="1" baseline="-25000">
                <a:solidFill>
                  <a:srgbClr val="FF9900"/>
                </a:solidFill>
                <a:latin typeface="Raleway"/>
                <a:ea typeface="Raleway"/>
                <a:cs typeface="Raleway"/>
                <a:sym typeface="Raleway"/>
              </a:rPr>
              <a:t>R</a:t>
            </a:r>
            <a:r>
              <a:rPr lang="en">
                <a:latin typeface="Raleway"/>
                <a:ea typeface="Raleway"/>
                <a:cs typeface="Raleway"/>
                <a:sym typeface="Raleway"/>
              </a:rPr>
              <a:t> with </a:t>
            </a:r>
            <a:r>
              <a:rPr lang="en" b="1">
                <a:solidFill>
                  <a:srgbClr val="0000FF"/>
                </a:solidFill>
                <a:latin typeface="Raleway"/>
                <a:ea typeface="Raleway"/>
                <a:cs typeface="Raleway"/>
                <a:sym typeface="Raleway"/>
              </a:rPr>
              <a:t>PK</a:t>
            </a:r>
            <a:r>
              <a:rPr lang="en" b="1" baseline="-25000">
                <a:solidFill>
                  <a:srgbClr val="0000FF"/>
                </a:solidFill>
                <a:latin typeface="Raleway"/>
                <a:ea typeface="Raleway"/>
                <a:cs typeface="Raleway"/>
                <a:sym typeface="Raleway"/>
              </a:rPr>
              <a:t>J</a:t>
            </a:r>
            <a:endParaRPr b="1" baseline="-25000">
              <a:solidFill>
                <a:srgbClr val="0000FF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19" name="Shape 119"/>
          <p:cNvSpPr/>
          <p:nvPr/>
        </p:nvSpPr>
        <p:spPr>
          <a:xfrm>
            <a:off x="378975" y="3555650"/>
            <a:ext cx="294300" cy="293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700" b="1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20" name="Shape 120"/>
          <p:cNvSpPr txBox="1"/>
          <p:nvPr/>
        </p:nvSpPr>
        <p:spPr>
          <a:xfrm>
            <a:off x="7069125" y="3694150"/>
            <a:ext cx="1666500" cy="6132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aleway"/>
                <a:ea typeface="Raleway"/>
                <a:cs typeface="Raleway"/>
                <a:sym typeface="Raleway"/>
              </a:rPr>
              <a:t>John decrypts with </a:t>
            </a:r>
            <a:r>
              <a:rPr lang="en" b="1">
                <a:solidFill>
                  <a:srgbClr val="0000FF"/>
                </a:solidFill>
                <a:latin typeface="Raleway"/>
                <a:ea typeface="Raleway"/>
                <a:cs typeface="Raleway"/>
                <a:sym typeface="Raleway"/>
              </a:rPr>
              <a:t>SK</a:t>
            </a:r>
            <a:r>
              <a:rPr lang="en" b="1" baseline="-25000">
                <a:solidFill>
                  <a:srgbClr val="0000FF"/>
                </a:solidFill>
                <a:latin typeface="Raleway"/>
                <a:ea typeface="Raleway"/>
                <a:cs typeface="Raleway"/>
                <a:sym typeface="Raleway"/>
              </a:rPr>
              <a:t>J</a:t>
            </a:r>
            <a:r>
              <a:rPr lang="en" b="1">
                <a:solidFill>
                  <a:srgbClr val="0000FF"/>
                </a:solidFill>
                <a:latin typeface="Raleway"/>
                <a:ea typeface="Raleway"/>
                <a:cs typeface="Raleway"/>
                <a:sym typeface="Raleway"/>
              </a:rPr>
              <a:t> </a:t>
            </a:r>
            <a:r>
              <a:rPr lang="en">
                <a:latin typeface="Raleway"/>
                <a:ea typeface="Raleway"/>
                <a:cs typeface="Raleway"/>
                <a:sym typeface="Raleway"/>
              </a:rPr>
              <a:t>=&gt;</a:t>
            </a:r>
            <a:r>
              <a:rPr lang="en" b="1">
                <a:solidFill>
                  <a:srgbClr val="0000FF"/>
                </a:solidFill>
                <a:latin typeface="Raleway"/>
                <a:ea typeface="Raleway"/>
                <a:cs typeface="Raleway"/>
                <a:sym typeface="Raleway"/>
              </a:rPr>
              <a:t> </a:t>
            </a:r>
            <a:r>
              <a:rPr lang="en" b="1">
                <a:solidFill>
                  <a:srgbClr val="FF9900"/>
                </a:solidFill>
                <a:latin typeface="Raleway"/>
                <a:ea typeface="Raleway"/>
                <a:cs typeface="Raleway"/>
                <a:sym typeface="Raleway"/>
              </a:rPr>
              <a:t>MS</a:t>
            </a:r>
            <a:r>
              <a:rPr lang="en" b="1" baseline="-25000">
                <a:solidFill>
                  <a:srgbClr val="FF9900"/>
                </a:solidFill>
                <a:latin typeface="Raleway"/>
                <a:ea typeface="Raleway"/>
                <a:cs typeface="Raleway"/>
                <a:sym typeface="Raleway"/>
              </a:rPr>
              <a:t>R</a:t>
            </a:r>
            <a:endParaRPr b="1" baseline="-25000">
              <a:solidFill>
                <a:srgbClr val="FF9900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21" name="Shape 121"/>
          <p:cNvSpPr/>
          <p:nvPr/>
        </p:nvSpPr>
        <p:spPr>
          <a:xfrm>
            <a:off x="6934175" y="3555650"/>
            <a:ext cx="294300" cy="293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700" b="1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22" name="Shape 122"/>
          <p:cNvSpPr/>
          <p:nvPr/>
        </p:nvSpPr>
        <p:spPr>
          <a:xfrm rot="-10797400">
            <a:off x="2631449" y="2679025"/>
            <a:ext cx="3966001" cy="5397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Shape 123"/>
          <p:cNvSpPr txBox="1"/>
          <p:nvPr/>
        </p:nvSpPr>
        <p:spPr>
          <a:xfrm>
            <a:off x="3927525" y="3131150"/>
            <a:ext cx="1313400" cy="42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>
                <a:latin typeface="Raleway"/>
                <a:ea typeface="Raleway"/>
                <a:cs typeface="Raleway"/>
                <a:sym typeface="Raleway"/>
              </a:rPr>
              <a:t>e(</a:t>
            </a:r>
            <a:r>
              <a:rPr lang="en" sz="1600" b="1">
                <a:solidFill>
                  <a:srgbClr val="FF9900"/>
                </a:solidFill>
                <a:latin typeface="Raleway"/>
                <a:ea typeface="Raleway"/>
                <a:cs typeface="Raleway"/>
                <a:sym typeface="Raleway"/>
              </a:rPr>
              <a:t>MS</a:t>
            </a:r>
            <a:r>
              <a:rPr lang="en" sz="1600" b="1" baseline="-25000">
                <a:solidFill>
                  <a:srgbClr val="FF9900"/>
                </a:solidFill>
                <a:latin typeface="Raleway"/>
                <a:ea typeface="Raleway"/>
                <a:cs typeface="Raleway"/>
                <a:sym typeface="Raleway"/>
              </a:rPr>
              <a:t>R </a:t>
            </a:r>
            <a:r>
              <a:rPr lang="en" sz="1600" b="1">
                <a:latin typeface="Raleway"/>
                <a:ea typeface="Raleway"/>
                <a:cs typeface="Raleway"/>
                <a:sym typeface="Raleway"/>
              </a:rPr>
              <a:t>,</a:t>
            </a:r>
            <a:r>
              <a:rPr lang="en" sz="1600" b="1">
                <a:solidFill>
                  <a:srgbClr val="FF9900"/>
                </a:solidFill>
                <a:latin typeface="Raleway"/>
                <a:ea typeface="Raleway"/>
                <a:cs typeface="Raleway"/>
                <a:sym typeface="Raleway"/>
              </a:rPr>
              <a:t> </a:t>
            </a:r>
            <a:r>
              <a:rPr lang="en" sz="1600" b="1">
                <a:solidFill>
                  <a:srgbClr val="0000FF"/>
                </a:solidFill>
                <a:latin typeface="Raleway"/>
                <a:ea typeface="Raleway"/>
                <a:cs typeface="Raleway"/>
                <a:sym typeface="Raleway"/>
              </a:rPr>
              <a:t>PK</a:t>
            </a:r>
            <a:r>
              <a:rPr lang="en" sz="1600" b="1" baseline="-25000">
                <a:solidFill>
                  <a:srgbClr val="0000FF"/>
                </a:solidFill>
                <a:latin typeface="Raleway"/>
                <a:ea typeface="Raleway"/>
                <a:cs typeface="Raleway"/>
                <a:sym typeface="Raleway"/>
              </a:rPr>
              <a:t>J</a:t>
            </a:r>
            <a:r>
              <a:rPr lang="en" sz="1600" b="1">
                <a:latin typeface="Raleway"/>
                <a:ea typeface="Raleway"/>
                <a:cs typeface="Raleway"/>
                <a:sym typeface="Raleway"/>
              </a:rPr>
              <a:t>)</a:t>
            </a:r>
            <a:endParaRPr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24" name="Shape 124"/>
          <p:cNvSpPr txBox="1"/>
          <p:nvPr/>
        </p:nvSpPr>
        <p:spPr>
          <a:xfrm>
            <a:off x="3551425" y="1231650"/>
            <a:ext cx="294300" cy="29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Raleway"/>
                <a:ea typeface="Raleway"/>
                <a:cs typeface="Raleway"/>
                <a:sym typeface="Raleway"/>
              </a:rPr>
              <a:t>2</a:t>
            </a:r>
            <a:endParaRPr b="1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25" name="Shape 125"/>
          <p:cNvSpPr txBox="1"/>
          <p:nvPr/>
        </p:nvSpPr>
        <p:spPr>
          <a:xfrm>
            <a:off x="416550" y="901025"/>
            <a:ext cx="294300" cy="29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Raleway"/>
                <a:ea typeface="Raleway"/>
                <a:cs typeface="Raleway"/>
                <a:sym typeface="Raleway"/>
              </a:rPr>
              <a:t>3</a:t>
            </a:r>
            <a:endParaRPr b="1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26" name="Shape 126"/>
          <p:cNvSpPr txBox="1"/>
          <p:nvPr/>
        </p:nvSpPr>
        <p:spPr>
          <a:xfrm>
            <a:off x="378975" y="3555650"/>
            <a:ext cx="294300" cy="29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Raleway"/>
                <a:ea typeface="Raleway"/>
                <a:cs typeface="Raleway"/>
                <a:sym typeface="Raleway"/>
              </a:rPr>
              <a:t>4</a:t>
            </a:r>
            <a:endParaRPr b="1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27" name="Shape 127"/>
          <p:cNvSpPr txBox="1"/>
          <p:nvPr/>
        </p:nvSpPr>
        <p:spPr>
          <a:xfrm>
            <a:off x="6934175" y="3555650"/>
            <a:ext cx="294300" cy="29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Raleway"/>
                <a:ea typeface="Raleway"/>
                <a:cs typeface="Raleway"/>
                <a:sym typeface="Raleway"/>
              </a:rPr>
              <a:t>5</a:t>
            </a:r>
            <a:endParaRPr b="1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28" name="Shape 128"/>
          <p:cNvSpPr txBox="1"/>
          <p:nvPr/>
        </p:nvSpPr>
        <p:spPr>
          <a:xfrm>
            <a:off x="2280850" y="587538"/>
            <a:ext cx="4710000" cy="5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1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FEF"/>
        </a:solidFill>
        <a:effectLst/>
      </p:bgPr>
    </p:bg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/>
          <p:nvPr/>
        </p:nvSpPr>
        <p:spPr>
          <a:xfrm>
            <a:off x="7309575" y="2512225"/>
            <a:ext cx="1185600" cy="948600"/>
          </a:xfrm>
          <a:prstGeom prst="rect">
            <a:avLst/>
          </a:prstGeom>
          <a:noFill/>
          <a:ln w="9525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Shape 134"/>
          <p:cNvSpPr txBox="1">
            <a:spLocks noGrp="1"/>
          </p:cNvSpPr>
          <p:nvPr>
            <p:ph type="title"/>
          </p:nvPr>
        </p:nvSpPr>
        <p:spPr>
          <a:xfrm>
            <a:off x="7460475" y="2606050"/>
            <a:ext cx="883800" cy="4560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 b="1">
                <a:solidFill>
                  <a:srgbClr val="0000FF"/>
                </a:solidFill>
              </a:rPr>
              <a:t>John</a:t>
            </a:r>
            <a:endParaRPr sz="2300" b="1">
              <a:solidFill>
                <a:srgbClr val="0000FF"/>
              </a:solidFill>
            </a:endParaRPr>
          </a:p>
        </p:txBody>
      </p:sp>
      <p:sp>
        <p:nvSpPr>
          <p:cNvPr id="135" name="Shape 135"/>
          <p:cNvSpPr txBox="1">
            <a:spLocks noGrp="1"/>
          </p:cNvSpPr>
          <p:nvPr>
            <p:ph type="title"/>
          </p:nvPr>
        </p:nvSpPr>
        <p:spPr>
          <a:xfrm>
            <a:off x="7175775" y="2923775"/>
            <a:ext cx="1453200" cy="424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rgbClr val="0000FF"/>
                </a:solidFill>
              </a:rPr>
              <a:t>PK</a:t>
            </a:r>
            <a:r>
              <a:rPr lang="en" sz="1600" b="1" baseline="-25000">
                <a:solidFill>
                  <a:srgbClr val="0000FF"/>
                </a:solidFill>
              </a:rPr>
              <a:t>J</a:t>
            </a:r>
            <a:r>
              <a:rPr lang="en" sz="1600" b="1">
                <a:solidFill>
                  <a:srgbClr val="0000FF"/>
                </a:solidFill>
              </a:rPr>
              <a:t>  + SK</a:t>
            </a:r>
            <a:r>
              <a:rPr lang="en" sz="1600" b="1" baseline="-25000">
                <a:solidFill>
                  <a:srgbClr val="0000FF"/>
                </a:solidFill>
              </a:rPr>
              <a:t>J</a:t>
            </a:r>
            <a:endParaRPr sz="1600" b="1" baseline="-25000">
              <a:solidFill>
                <a:srgbClr val="0000FF"/>
              </a:solidFill>
            </a:endParaRPr>
          </a:p>
        </p:txBody>
      </p:sp>
      <p:sp>
        <p:nvSpPr>
          <p:cNvPr id="136" name="Shape 136"/>
          <p:cNvSpPr txBox="1"/>
          <p:nvPr/>
        </p:nvSpPr>
        <p:spPr>
          <a:xfrm>
            <a:off x="3216150" y="437958"/>
            <a:ext cx="2796600" cy="6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0000"/>
              </a:solidFill>
            </a:endParaRPr>
          </a:p>
        </p:txBody>
      </p:sp>
      <p:sp>
        <p:nvSpPr>
          <p:cNvPr id="137" name="Shape 137"/>
          <p:cNvSpPr txBox="1">
            <a:spLocks noGrp="1"/>
          </p:cNvSpPr>
          <p:nvPr>
            <p:ph type="title"/>
          </p:nvPr>
        </p:nvSpPr>
        <p:spPr>
          <a:xfrm>
            <a:off x="3266750" y="470350"/>
            <a:ext cx="2796600" cy="613200"/>
          </a:xfrm>
          <a:prstGeom prst="rect">
            <a:avLst/>
          </a:prstGeom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300" b="1">
                <a:solidFill>
                  <a:srgbClr val="FF0000"/>
                </a:solidFill>
              </a:rPr>
              <a:t>Directory</a:t>
            </a:r>
            <a:endParaRPr sz="3300" b="1">
              <a:solidFill>
                <a:srgbClr val="FF0000"/>
              </a:solidFill>
            </a:endParaRPr>
          </a:p>
        </p:txBody>
      </p:sp>
      <p:sp>
        <p:nvSpPr>
          <p:cNvPr id="138" name="Shape 138"/>
          <p:cNvSpPr txBox="1">
            <a:spLocks noGrp="1"/>
          </p:cNvSpPr>
          <p:nvPr>
            <p:ph type="title"/>
          </p:nvPr>
        </p:nvSpPr>
        <p:spPr>
          <a:xfrm>
            <a:off x="775575" y="2606038"/>
            <a:ext cx="1248600" cy="4560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 b="1">
                <a:solidFill>
                  <a:srgbClr val="FF9900"/>
                </a:solidFill>
              </a:rPr>
              <a:t>Robert</a:t>
            </a:r>
            <a:endParaRPr sz="2300" b="1">
              <a:solidFill>
                <a:srgbClr val="FF9900"/>
              </a:solidFill>
            </a:endParaRPr>
          </a:p>
        </p:txBody>
      </p:sp>
      <p:sp>
        <p:nvSpPr>
          <p:cNvPr id="139" name="Shape 139"/>
          <p:cNvSpPr txBox="1"/>
          <p:nvPr/>
        </p:nvSpPr>
        <p:spPr>
          <a:xfrm>
            <a:off x="807075" y="2512225"/>
            <a:ext cx="1185600" cy="948600"/>
          </a:xfrm>
          <a:prstGeom prst="rect">
            <a:avLst/>
          </a:prstGeom>
          <a:noFill/>
          <a:ln w="9525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Shape 140"/>
          <p:cNvSpPr txBox="1"/>
          <p:nvPr/>
        </p:nvSpPr>
        <p:spPr>
          <a:xfrm>
            <a:off x="7039725" y="1113675"/>
            <a:ext cx="1725300" cy="6132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aleway"/>
                <a:ea typeface="Raleway"/>
                <a:cs typeface="Raleway"/>
                <a:sym typeface="Raleway"/>
              </a:rPr>
              <a:t>John publishes his public key, </a:t>
            </a:r>
            <a:r>
              <a:rPr lang="en" b="1">
                <a:solidFill>
                  <a:srgbClr val="0000FF"/>
                </a:solidFill>
                <a:latin typeface="Raleway"/>
                <a:ea typeface="Raleway"/>
                <a:cs typeface="Raleway"/>
                <a:sym typeface="Raleway"/>
              </a:rPr>
              <a:t>PK</a:t>
            </a:r>
            <a:r>
              <a:rPr lang="en" b="1" baseline="-25000">
                <a:solidFill>
                  <a:srgbClr val="0000FF"/>
                </a:solidFill>
                <a:latin typeface="Raleway"/>
                <a:ea typeface="Raleway"/>
                <a:cs typeface="Raleway"/>
                <a:sym typeface="Raleway"/>
              </a:rPr>
              <a:t>J</a:t>
            </a:r>
            <a:endParaRPr b="1">
              <a:solidFill>
                <a:srgbClr val="0000FF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41" name="Shape 141"/>
          <p:cNvSpPr/>
          <p:nvPr/>
        </p:nvSpPr>
        <p:spPr>
          <a:xfrm>
            <a:off x="6887725" y="950625"/>
            <a:ext cx="294300" cy="293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700" b="1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42" name="Shape 142"/>
          <p:cNvSpPr txBox="1"/>
          <p:nvPr/>
        </p:nvSpPr>
        <p:spPr>
          <a:xfrm>
            <a:off x="3694100" y="1402944"/>
            <a:ext cx="1941900" cy="9486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aleway"/>
                <a:ea typeface="Raleway"/>
                <a:cs typeface="Raleway"/>
                <a:sym typeface="Raleway"/>
              </a:rPr>
              <a:t>Directory stores </a:t>
            </a:r>
            <a:r>
              <a:rPr lang="en" b="1">
                <a:solidFill>
                  <a:srgbClr val="FF0000"/>
                </a:solidFill>
                <a:latin typeface="Raleway"/>
                <a:ea typeface="Raleway"/>
                <a:cs typeface="Raleway"/>
                <a:sym typeface="Raleway"/>
              </a:rPr>
              <a:t>PK</a:t>
            </a:r>
            <a:r>
              <a:rPr lang="en" b="1" baseline="-25000">
                <a:solidFill>
                  <a:srgbClr val="FF0000"/>
                </a:solidFill>
                <a:latin typeface="Raleway"/>
                <a:ea typeface="Raleway"/>
                <a:cs typeface="Raleway"/>
                <a:sym typeface="Raleway"/>
              </a:rPr>
              <a:t>M</a:t>
            </a:r>
            <a:r>
              <a:rPr lang="en">
                <a:latin typeface="Raleway"/>
                <a:ea typeface="Raleway"/>
                <a:cs typeface="Raleway"/>
                <a:sym typeface="Raleway"/>
              </a:rPr>
              <a:t> under </a:t>
            </a:r>
            <a:r>
              <a:rPr lang="en" b="1">
                <a:solidFill>
                  <a:srgbClr val="0000FF"/>
                </a:solidFill>
                <a:latin typeface="Raleway"/>
                <a:ea typeface="Raleway"/>
                <a:cs typeface="Raleway"/>
                <a:sym typeface="Raleway"/>
              </a:rPr>
              <a:t>John</a:t>
            </a:r>
            <a:r>
              <a:rPr lang="en">
                <a:latin typeface="Raleway"/>
                <a:ea typeface="Raleway"/>
                <a:cs typeface="Raleway"/>
                <a:sym typeface="Raleway"/>
              </a:rPr>
              <a:t>’s name, sends </a:t>
            </a:r>
            <a:r>
              <a:rPr lang="en" b="1">
                <a:solidFill>
                  <a:srgbClr val="0000FF"/>
                </a:solidFill>
                <a:latin typeface="Raleway"/>
                <a:ea typeface="Raleway"/>
                <a:cs typeface="Raleway"/>
                <a:sym typeface="Raleway"/>
              </a:rPr>
              <a:t>PK</a:t>
            </a:r>
            <a:r>
              <a:rPr lang="en" b="1" baseline="-25000">
                <a:solidFill>
                  <a:srgbClr val="0000FF"/>
                </a:solidFill>
                <a:latin typeface="Raleway"/>
                <a:ea typeface="Raleway"/>
                <a:cs typeface="Raleway"/>
                <a:sym typeface="Raleway"/>
              </a:rPr>
              <a:t>J</a:t>
            </a:r>
            <a:r>
              <a:rPr lang="en" b="1">
                <a:solidFill>
                  <a:srgbClr val="0000FF"/>
                </a:solidFill>
                <a:latin typeface="Raleway"/>
                <a:ea typeface="Raleway"/>
                <a:cs typeface="Raleway"/>
                <a:sym typeface="Raleway"/>
              </a:rPr>
              <a:t> </a:t>
            </a:r>
            <a:r>
              <a:rPr lang="en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to </a:t>
            </a:r>
            <a:r>
              <a:rPr lang="en" b="1">
                <a:solidFill>
                  <a:srgbClr val="FF0000"/>
                </a:solidFill>
                <a:latin typeface="Raleway"/>
                <a:ea typeface="Raleway"/>
                <a:cs typeface="Raleway"/>
                <a:sym typeface="Raleway"/>
              </a:rPr>
              <a:t>Mark</a:t>
            </a:r>
            <a:endParaRPr b="1">
              <a:solidFill>
                <a:srgbClr val="FF0000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43" name="Shape 143"/>
          <p:cNvSpPr txBox="1"/>
          <p:nvPr/>
        </p:nvSpPr>
        <p:spPr>
          <a:xfrm>
            <a:off x="566625" y="1113675"/>
            <a:ext cx="1666500" cy="6132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aleway"/>
                <a:ea typeface="Raleway"/>
                <a:cs typeface="Raleway"/>
                <a:sym typeface="Raleway"/>
              </a:rPr>
              <a:t>Directory sends Robert </a:t>
            </a:r>
            <a:r>
              <a:rPr lang="en" b="1">
                <a:solidFill>
                  <a:srgbClr val="FF0000"/>
                </a:solidFill>
                <a:latin typeface="Raleway"/>
                <a:ea typeface="Raleway"/>
                <a:cs typeface="Raleway"/>
                <a:sym typeface="Raleway"/>
              </a:rPr>
              <a:t>PK</a:t>
            </a:r>
            <a:r>
              <a:rPr lang="en" b="1" baseline="-25000">
                <a:solidFill>
                  <a:srgbClr val="FF0000"/>
                </a:solidFill>
                <a:latin typeface="Raleway"/>
                <a:ea typeface="Raleway"/>
                <a:cs typeface="Raleway"/>
                <a:sym typeface="Raleway"/>
              </a:rPr>
              <a:t>M</a:t>
            </a:r>
            <a:endParaRPr b="1" baseline="-25000">
              <a:solidFill>
                <a:srgbClr val="FF0000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44" name="Shape 144"/>
          <p:cNvSpPr txBox="1">
            <a:spLocks noGrp="1"/>
          </p:cNvSpPr>
          <p:nvPr>
            <p:ph type="title"/>
          </p:nvPr>
        </p:nvSpPr>
        <p:spPr>
          <a:xfrm>
            <a:off x="673275" y="2923775"/>
            <a:ext cx="1453200" cy="424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rgbClr val="FF9900"/>
                </a:solidFill>
              </a:rPr>
              <a:t>MS</a:t>
            </a:r>
            <a:r>
              <a:rPr lang="en" sz="1600" b="1" baseline="-25000">
                <a:solidFill>
                  <a:srgbClr val="FF9900"/>
                </a:solidFill>
              </a:rPr>
              <a:t>R</a:t>
            </a:r>
            <a:endParaRPr sz="1600" b="1" baseline="-25000">
              <a:solidFill>
                <a:srgbClr val="FF9900"/>
              </a:solidFill>
            </a:endParaRPr>
          </a:p>
        </p:txBody>
      </p:sp>
      <p:sp>
        <p:nvSpPr>
          <p:cNvPr id="145" name="Shape 145"/>
          <p:cNvSpPr/>
          <p:nvPr/>
        </p:nvSpPr>
        <p:spPr>
          <a:xfrm rot="-2697648">
            <a:off x="1859780" y="1601532"/>
            <a:ext cx="1550473" cy="424264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Shape 146"/>
          <p:cNvSpPr/>
          <p:nvPr/>
        </p:nvSpPr>
        <p:spPr>
          <a:xfrm rot="2702352">
            <a:off x="5879684" y="1601544"/>
            <a:ext cx="1550473" cy="424264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Shape 147"/>
          <p:cNvSpPr txBox="1"/>
          <p:nvPr/>
        </p:nvSpPr>
        <p:spPr>
          <a:xfrm>
            <a:off x="6887725" y="950625"/>
            <a:ext cx="294300" cy="29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Raleway"/>
                <a:ea typeface="Raleway"/>
                <a:cs typeface="Raleway"/>
                <a:sym typeface="Raleway"/>
              </a:rPr>
              <a:t>1</a:t>
            </a:r>
            <a:endParaRPr b="1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48" name="Shape 148"/>
          <p:cNvSpPr/>
          <p:nvPr/>
        </p:nvSpPr>
        <p:spPr>
          <a:xfrm>
            <a:off x="416550" y="950625"/>
            <a:ext cx="294300" cy="293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700" b="1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49" name="Shape 149"/>
          <p:cNvSpPr/>
          <p:nvPr/>
        </p:nvSpPr>
        <p:spPr>
          <a:xfrm>
            <a:off x="3553600" y="1252300"/>
            <a:ext cx="294300" cy="293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700" b="1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50" name="Shape 150"/>
          <p:cNvSpPr txBox="1"/>
          <p:nvPr/>
        </p:nvSpPr>
        <p:spPr>
          <a:xfrm>
            <a:off x="498225" y="3702875"/>
            <a:ext cx="1666500" cy="6132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aleway"/>
                <a:ea typeface="Raleway"/>
                <a:cs typeface="Raleway"/>
                <a:sym typeface="Raleway"/>
              </a:rPr>
              <a:t>Robert encrypts </a:t>
            </a:r>
            <a:r>
              <a:rPr lang="en" b="1">
                <a:solidFill>
                  <a:srgbClr val="FF9900"/>
                </a:solidFill>
                <a:latin typeface="Raleway"/>
                <a:ea typeface="Raleway"/>
                <a:cs typeface="Raleway"/>
                <a:sym typeface="Raleway"/>
              </a:rPr>
              <a:t>MS</a:t>
            </a:r>
            <a:r>
              <a:rPr lang="en" b="1" baseline="-25000">
                <a:solidFill>
                  <a:srgbClr val="FF9900"/>
                </a:solidFill>
                <a:latin typeface="Raleway"/>
                <a:ea typeface="Raleway"/>
                <a:cs typeface="Raleway"/>
                <a:sym typeface="Raleway"/>
              </a:rPr>
              <a:t>R</a:t>
            </a:r>
            <a:r>
              <a:rPr lang="en">
                <a:latin typeface="Raleway"/>
                <a:ea typeface="Raleway"/>
                <a:cs typeface="Raleway"/>
                <a:sym typeface="Raleway"/>
              </a:rPr>
              <a:t> with </a:t>
            </a:r>
            <a:r>
              <a:rPr lang="en" b="1">
                <a:solidFill>
                  <a:srgbClr val="FF0000"/>
                </a:solidFill>
                <a:latin typeface="Raleway"/>
                <a:ea typeface="Raleway"/>
                <a:cs typeface="Raleway"/>
                <a:sym typeface="Raleway"/>
              </a:rPr>
              <a:t>PK</a:t>
            </a:r>
            <a:r>
              <a:rPr lang="en" b="1" baseline="-25000">
                <a:solidFill>
                  <a:srgbClr val="FF0000"/>
                </a:solidFill>
                <a:latin typeface="Raleway"/>
                <a:ea typeface="Raleway"/>
                <a:cs typeface="Raleway"/>
                <a:sym typeface="Raleway"/>
              </a:rPr>
              <a:t>M</a:t>
            </a:r>
            <a:endParaRPr b="1" baseline="-25000">
              <a:solidFill>
                <a:srgbClr val="FF0000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51" name="Shape 151"/>
          <p:cNvSpPr/>
          <p:nvPr/>
        </p:nvSpPr>
        <p:spPr>
          <a:xfrm>
            <a:off x="378975" y="3564375"/>
            <a:ext cx="294300" cy="293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700" b="1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52" name="Shape 152"/>
          <p:cNvSpPr txBox="1"/>
          <p:nvPr/>
        </p:nvSpPr>
        <p:spPr>
          <a:xfrm>
            <a:off x="7069125" y="3702875"/>
            <a:ext cx="1666500" cy="6132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John decrypts with </a:t>
            </a:r>
            <a:r>
              <a:rPr lang="en" b="1">
                <a:solidFill>
                  <a:srgbClr val="0000FF"/>
                </a:solidFill>
                <a:latin typeface="Raleway"/>
                <a:ea typeface="Raleway"/>
                <a:cs typeface="Raleway"/>
                <a:sym typeface="Raleway"/>
              </a:rPr>
              <a:t>SK</a:t>
            </a:r>
            <a:r>
              <a:rPr lang="en" b="1" baseline="-25000">
                <a:solidFill>
                  <a:srgbClr val="0000FF"/>
                </a:solidFill>
                <a:latin typeface="Raleway"/>
                <a:ea typeface="Raleway"/>
                <a:cs typeface="Raleway"/>
                <a:sym typeface="Raleway"/>
              </a:rPr>
              <a:t>J</a:t>
            </a:r>
            <a:r>
              <a:rPr lang="en" b="1">
                <a:solidFill>
                  <a:srgbClr val="0000FF"/>
                </a:solidFill>
                <a:latin typeface="Raleway"/>
                <a:ea typeface="Raleway"/>
                <a:cs typeface="Raleway"/>
                <a:sym typeface="Raleway"/>
              </a:rPr>
              <a:t> </a:t>
            </a:r>
            <a:r>
              <a:rPr lang="en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=&gt;</a:t>
            </a:r>
            <a:r>
              <a:rPr lang="en" b="1">
                <a:solidFill>
                  <a:srgbClr val="0000FF"/>
                </a:solidFill>
                <a:latin typeface="Raleway"/>
                <a:ea typeface="Raleway"/>
                <a:cs typeface="Raleway"/>
                <a:sym typeface="Raleway"/>
              </a:rPr>
              <a:t> </a:t>
            </a:r>
            <a:r>
              <a:rPr lang="en" b="1">
                <a:solidFill>
                  <a:srgbClr val="FF9900"/>
                </a:solidFill>
                <a:latin typeface="Raleway"/>
                <a:ea typeface="Raleway"/>
                <a:cs typeface="Raleway"/>
                <a:sym typeface="Raleway"/>
              </a:rPr>
              <a:t>MS</a:t>
            </a:r>
            <a:r>
              <a:rPr lang="en" b="1" baseline="-25000">
                <a:solidFill>
                  <a:srgbClr val="FF9900"/>
                </a:solidFill>
                <a:latin typeface="Raleway"/>
                <a:ea typeface="Raleway"/>
                <a:cs typeface="Raleway"/>
                <a:sym typeface="Raleway"/>
              </a:rPr>
              <a:t>R</a:t>
            </a:r>
            <a:endParaRPr b="1" baseline="-25000">
              <a:solidFill>
                <a:srgbClr val="FF9900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53" name="Shape 153"/>
          <p:cNvSpPr/>
          <p:nvPr/>
        </p:nvSpPr>
        <p:spPr>
          <a:xfrm>
            <a:off x="6934175" y="3564375"/>
            <a:ext cx="294300" cy="293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700" b="1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54" name="Shape 154"/>
          <p:cNvSpPr/>
          <p:nvPr/>
        </p:nvSpPr>
        <p:spPr>
          <a:xfrm rot="-10797534">
            <a:off x="2327325" y="2735738"/>
            <a:ext cx="1673100" cy="4437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Shape 155"/>
          <p:cNvSpPr txBox="1"/>
          <p:nvPr/>
        </p:nvSpPr>
        <p:spPr>
          <a:xfrm>
            <a:off x="2403138" y="3062038"/>
            <a:ext cx="1395600" cy="42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>
                <a:latin typeface="Raleway"/>
                <a:ea typeface="Raleway"/>
                <a:cs typeface="Raleway"/>
                <a:sym typeface="Raleway"/>
              </a:rPr>
              <a:t>e(</a:t>
            </a:r>
            <a:r>
              <a:rPr lang="en" sz="1600" b="1">
                <a:solidFill>
                  <a:srgbClr val="FF9900"/>
                </a:solidFill>
                <a:latin typeface="Raleway"/>
                <a:ea typeface="Raleway"/>
                <a:cs typeface="Raleway"/>
                <a:sym typeface="Raleway"/>
              </a:rPr>
              <a:t>MS</a:t>
            </a:r>
            <a:r>
              <a:rPr lang="en" sz="1600" b="1" baseline="-25000">
                <a:solidFill>
                  <a:srgbClr val="FF9900"/>
                </a:solidFill>
                <a:latin typeface="Raleway"/>
                <a:ea typeface="Raleway"/>
                <a:cs typeface="Raleway"/>
                <a:sym typeface="Raleway"/>
              </a:rPr>
              <a:t>R </a:t>
            </a:r>
            <a:r>
              <a:rPr lang="en" sz="1600" b="1">
                <a:latin typeface="Raleway"/>
                <a:ea typeface="Raleway"/>
                <a:cs typeface="Raleway"/>
                <a:sym typeface="Raleway"/>
              </a:rPr>
              <a:t>,</a:t>
            </a:r>
            <a:r>
              <a:rPr lang="en" sz="1600" b="1">
                <a:solidFill>
                  <a:srgbClr val="FF9900"/>
                </a:solidFill>
                <a:latin typeface="Raleway"/>
                <a:ea typeface="Raleway"/>
                <a:cs typeface="Raleway"/>
                <a:sym typeface="Raleway"/>
              </a:rPr>
              <a:t> </a:t>
            </a:r>
            <a:r>
              <a:rPr lang="en" sz="1600" b="1">
                <a:solidFill>
                  <a:srgbClr val="FF0000"/>
                </a:solidFill>
                <a:latin typeface="Raleway"/>
                <a:ea typeface="Raleway"/>
                <a:cs typeface="Raleway"/>
                <a:sym typeface="Raleway"/>
              </a:rPr>
              <a:t>PK</a:t>
            </a:r>
            <a:r>
              <a:rPr lang="en" sz="1600" b="1" baseline="-25000">
                <a:solidFill>
                  <a:srgbClr val="FF0000"/>
                </a:solidFill>
                <a:latin typeface="Raleway"/>
                <a:ea typeface="Raleway"/>
                <a:cs typeface="Raleway"/>
                <a:sym typeface="Raleway"/>
              </a:rPr>
              <a:t>M</a:t>
            </a:r>
            <a:r>
              <a:rPr lang="en" sz="1600" b="1">
                <a:latin typeface="Raleway"/>
                <a:ea typeface="Raleway"/>
                <a:cs typeface="Raleway"/>
                <a:sym typeface="Raleway"/>
              </a:rPr>
              <a:t>)</a:t>
            </a:r>
            <a:endParaRPr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56" name="Shape 156"/>
          <p:cNvSpPr txBox="1"/>
          <p:nvPr/>
        </p:nvSpPr>
        <p:spPr>
          <a:xfrm>
            <a:off x="3551425" y="1240375"/>
            <a:ext cx="294300" cy="29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Raleway"/>
                <a:ea typeface="Raleway"/>
                <a:cs typeface="Raleway"/>
                <a:sym typeface="Raleway"/>
              </a:rPr>
              <a:t>2</a:t>
            </a:r>
            <a:endParaRPr b="1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57" name="Shape 157"/>
          <p:cNvSpPr txBox="1"/>
          <p:nvPr/>
        </p:nvSpPr>
        <p:spPr>
          <a:xfrm>
            <a:off x="416550" y="909750"/>
            <a:ext cx="294300" cy="29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Raleway"/>
                <a:ea typeface="Raleway"/>
                <a:cs typeface="Raleway"/>
                <a:sym typeface="Raleway"/>
              </a:rPr>
              <a:t>3</a:t>
            </a:r>
            <a:endParaRPr b="1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58" name="Shape 158"/>
          <p:cNvSpPr txBox="1"/>
          <p:nvPr/>
        </p:nvSpPr>
        <p:spPr>
          <a:xfrm>
            <a:off x="378975" y="3564375"/>
            <a:ext cx="294300" cy="29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Raleway"/>
                <a:ea typeface="Raleway"/>
                <a:cs typeface="Raleway"/>
                <a:sym typeface="Raleway"/>
              </a:rPr>
              <a:t>4</a:t>
            </a:r>
            <a:endParaRPr b="1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59" name="Shape 159"/>
          <p:cNvSpPr txBox="1"/>
          <p:nvPr/>
        </p:nvSpPr>
        <p:spPr>
          <a:xfrm>
            <a:off x="6934175" y="3564375"/>
            <a:ext cx="294300" cy="29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Raleway"/>
                <a:ea typeface="Raleway"/>
                <a:cs typeface="Raleway"/>
                <a:sym typeface="Raleway"/>
              </a:rPr>
              <a:t>6</a:t>
            </a:r>
            <a:endParaRPr b="1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60" name="Shape 160"/>
          <p:cNvSpPr txBox="1">
            <a:spLocks noGrp="1"/>
          </p:cNvSpPr>
          <p:nvPr>
            <p:ph type="title"/>
          </p:nvPr>
        </p:nvSpPr>
        <p:spPr>
          <a:xfrm>
            <a:off x="4209225" y="2758525"/>
            <a:ext cx="883800" cy="456000"/>
          </a:xfrm>
          <a:prstGeom prst="rect">
            <a:avLst/>
          </a:prstGeom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 b="1">
                <a:solidFill>
                  <a:srgbClr val="FF0000"/>
                </a:solidFill>
              </a:rPr>
              <a:t>Mark</a:t>
            </a:r>
            <a:endParaRPr sz="2300" b="1">
              <a:solidFill>
                <a:srgbClr val="FF0000"/>
              </a:solidFill>
            </a:endParaRPr>
          </a:p>
        </p:txBody>
      </p:sp>
      <p:sp>
        <p:nvSpPr>
          <p:cNvPr id="161" name="Shape 161"/>
          <p:cNvSpPr txBox="1"/>
          <p:nvPr/>
        </p:nvSpPr>
        <p:spPr>
          <a:xfrm>
            <a:off x="5422000" y="3062050"/>
            <a:ext cx="1313400" cy="42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>
                <a:latin typeface="Raleway"/>
                <a:ea typeface="Raleway"/>
                <a:cs typeface="Raleway"/>
                <a:sym typeface="Raleway"/>
              </a:rPr>
              <a:t>e(</a:t>
            </a:r>
            <a:r>
              <a:rPr lang="en" sz="1600" b="1">
                <a:solidFill>
                  <a:srgbClr val="FF9900"/>
                </a:solidFill>
                <a:latin typeface="Raleway"/>
                <a:ea typeface="Raleway"/>
                <a:cs typeface="Raleway"/>
                <a:sym typeface="Raleway"/>
              </a:rPr>
              <a:t>MS</a:t>
            </a:r>
            <a:r>
              <a:rPr lang="en" sz="1600" b="1" baseline="-25000">
                <a:solidFill>
                  <a:srgbClr val="FF9900"/>
                </a:solidFill>
                <a:latin typeface="Raleway"/>
                <a:ea typeface="Raleway"/>
                <a:cs typeface="Raleway"/>
                <a:sym typeface="Raleway"/>
              </a:rPr>
              <a:t>R </a:t>
            </a:r>
            <a:r>
              <a:rPr lang="en" sz="1600" b="1">
                <a:latin typeface="Raleway"/>
                <a:ea typeface="Raleway"/>
                <a:cs typeface="Raleway"/>
                <a:sym typeface="Raleway"/>
              </a:rPr>
              <a:t>,</a:t>
            </a:r>
            <a:r>
              <a:rPr lang="en" sz="1600" b="1">
                <a:solidFill>
                  <a:srgbClr val="FF9900"/>
                </a:solidFill>
                <a:latin typeface="Raleway"/>
                <a:ea typeface="Raleway"/>
                <a:cs typeface="Raleway"/>
                <a:sym typeface="Raleway"/>
              </a:rPr>
              <a:t> </a:t>
            </a:r>
            <a:r>
              <a:rPr lang="en" sz="1600" b="1">
                <a:solidFill>
                  <a:srgbClr val="0000FF"/>
                </a:solidFill>
                <a:latin typeface="Raleway"/>
                <a:ea typeface="Raleway"/>
                <a:cs typeface="Raleway"/>
                <a:sym typeface="Raleway"/>
              </a:rPr>
              <a:t>PK</a:t>
            </a:r>
            <a:r>
              <a:rPr lang="en" sz="1600" b="1" baseline="-25000">
                <a:solidFill>
                  <a:srgbClr val="0000FF"/>
                </a:solidFill>
                <a:latin typeface="Raleway"/>
                <a:ea typeface="Raleway"/>
                <a:cs typeface="Raleway"/>
                <a:sym typeface="Raleway"/>
              </a:rPr>
              <a:t>J</a:t>
            </a:r>
            <a:r>
              <a:rPr lang="en" sz="1600" b="1">
                <a:latin typeface="Raleway"/>
                <a:ea typeface="Raleway"/>
                <a:cs typeface="Raleway"/>
                <a:sym typeface="Raleway"/>
              </a:rPr>
              <a:t>)</a:t>
            </a:r>
            <a:endParaRPr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62" name="Shape 162"/>
          <p:cNvSpPr/>
          <p:nvPr/>
        </p:nvSpPr>
        <p:spPr>
          <a:xfrm rot="-10797663">
            <a:off x="5289700" y="2736213"/>
            <a:ext cx="1764900" cy="4437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Shape 163"/>
          <p:cNvSpPr txBox="1"/>
          <p:nvPr/>
        </p:nvSpPr>
        <p:spPr>
          <a:xfrm>
            <a:off x="3847900" y="3702875"/>
            <a:ext cx="1666500" cy="6132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Mark now knows </a:t>
            </a:r>
            <a:r>
              <a:rPr lang="en" sz="1600" b="1">
                <a:solidFill>
                  <a:srgbClr val="FF9900"/>
                </a:solidFill>
                <a:latin typeface="Raleway"/>
                <a:ea typeface="Raleway"/>
                <a:cs typeface="Raleway"/>
                <a:sym typeface="Raleway"/>
              </a:rPr>
              <a:t>MS</a:t>
            </a:r>
            <a:r>
              <a:rPr lang="en" sz="1600" b="1" baseline="-25000">
                <a:solidFill>
                  <a:srgbClr val="FF9900"/>
                </a:solidFill>
                <a:latin typeface="Raleway"/>
                <a:ea typeface="Raleway"/>
                <a:cs typeface="Raleway"/>
                <a:sym typeface="Raleway"/>
              </a:rPr>
              <a:t>R</a:t>
            </a:r>
            <a:r>
              <a:rPr lang="en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 - no secrecy</a:t>
            </a:r>
            <a:endParaRPr b="1" baseline="-25000">
              <a:solidFill>
                <a:srgbClr val="FF9900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64" name="Shape 164"/>
          <p:cNvSpPr/>
          <p:nvPr/>
        </p:nvSpPr>
        <p:spPr>
          <a:xfrm>
            <a:off x="3656575" y="3563650"/>
            <a:ext cx="294300" cy="293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700" b="1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65" name="Shape 165"/>
          <p:cNvSpPr txBox="1"/>
          <p:nvPr/>
        </p:nvSpPr>
        <p:spPr>
          <a:xfrm>
            <a:off x="3656575" y="3566513"/>
            <a:ext cx="294300" cy="29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Raleway"/>
                <a:ea typeface="Raleway"/>
                <a:cs typeface="Raleway"/>
                <a:sym typeface="Raleway"/>
              </a:rPr>
              <a:t>5</a:t>
            </a:r>
            <a:endParaRPr b="1"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1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>
            <a:spLocks noGrp="1"/>
          </p:cNvSpPr>
          <p:nvPr>
            <p:ph type="ctrTitle"/>
          </p:nvPr>
        </p:nvSpPr>
        <p:spPr>
          <a:xfrm>
            <a:off x="644650" y="1026334"/>
            <a:ext cx="7772400" cy="2441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u="sng"/>
              <a:t>AAD Definition</a:t>
            </a:r>
            <a:endParaRPr b="1" u="sng"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sz="600" b="1" u="sng"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Append-Only Authenticated Dictionary</a:t>
            </a:r>
            <a:endParaRPr sz="30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FEF"/>
        </a:solidFill>
        <a:effectLst/>
      </p:bgPr>
    </p:bg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 txBox="1"/>
          <p:nvPr/>
        </p:nvSpPr>
        <p:spPr>
          <a:xfrm>
            <a:off x="964475" y="2104900"/>
            <a:ext cx="1643400" cy="22464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Shape 176"/>
          <p:cNvSpPr txBox="1">
            <a:spLocks noGrp="1"/>
          </p:cNvSpPr>
          <p:nvPr>
            <p:ph type="title"/>
          </p:nvPr>
        </p:nvSpPr>
        <p:spPr>
          <a:xfrm>
            <a:off x="875150" y="226150"/>
            <a:ext cx="48687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u="sng">
                <a:solidFill>
                  <a:srgbClr val="000000"/>
                </a:solidFill>
              </a:rPr>
              <a:t>Detecting Impersonation!</a:t>
            </a:r>
            <a:endParaRPr sz="3000" b="1" u="sng">
              <a:solidFill>
                <a:srgbClr val="000000"/>
              </a:solidFill>
            </a:endParaRPr>
          </a:p>
        </p:txBody>
      </p:sp>
      <p:sp>
        <p:nvSpPr>
          <p:cNvPr id="177" name="Shape 177"/>
          <p:cNvSpPr txBox="1">
            <a:spLocks noGrp="1"/>
          </p:cNvSpPr>
          <p:nvPr>
            <p:ph type="title"/>
          </p:nvPr>
        </p:nvSpPr>
        <p:spPr>
          <a:xfrm>
            <a:off x="964475" y="1203725"/>
            <a:ext cx="2796600" cy="613200"/>
          </a:xfrm>
          <a:prstGeom prst="rect">
            <a:avLst/>
          </a:prstGeom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300" b="1">
                <a:solidFill>
                  <a:srgbClr val="FF0000"/>
                </a:solidFill>
              </a:rPr>
              <a:t>Directory</a:t>
            </a:r>
            <a:endParaRPr sz="3300" b="1">
              <a:solidFill>
                <a:srgbClr val="FF0000"/>
              </a:solidFill>
            </a:endParaRPr>
          </a:p>
        </p:txBody>
      </p:sp>
      <p:sp>
        <p:nvSpPr>
          <p:cNvPr id="178" name="Shape 178"/>
          <p:cNvSpPr txBox="1"/>
          <p:nvPr/>
        </p:nvSpPr>
        <p:spPr>
          <a:xfrm>
            <a:off x="6136500" y="2981325"/>
            <a:ext cx="1185600" cy="948600"/>
          </a:xfrm>
          <a:prstGeom prst="rect">
            <a:avLst/>
          </a:prstGeom>
          <a:noFill/>
          <a:ln w="9525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9" name="Shape 179"/>
          <p:cNvSpPr txBox="1">
            <a:spLocks noGrp="1"/>
          </p:cNvSpPr>
          <p:nvPr>
            <p:ph type="title"/>
          </p:nvPr>
        </p:nvSpPr>
        <p:spPr>
          <a:xfrm>
            <a:off x="6287400" y="3075150"/>
            <a:ext cx="883800" cy="4560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 b="1">
                <a:solidFill>
                  <a:srgbClr val="0000FF"/>
                </a:solidFill>
              </a:rPr>
              <a:t>John</a:t>
            </a:r>
            <a:endParaRPr sz="2300" b="1">
              <a:solidFill>
                <a:srgbClr val="0000FF"/>
              </a:solidFill>
            </a:endParaRPr>
          </a:p>
        </p:txBody>
      </p:sp>
      <p:sp>
        <p:nvSpPr>
          <p:cNvPr id="180" name="Shape 180"/>
          <p:cNvSpPr txBox="1">
            <a:spLocks noGrp="1"/>
          </p:cNvSpPr>
          <p:nvPr>
            <p:ph type="title"/>
          </p:nvPr>
        </p:nvSpPr>
        <p:spPr>
          <a:xfrm>
            <a:off x="6002700" y="3392875"/>
            <a:ext cx="1453200" cy="424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rgbClr val="0000FF"/>
                </a:solidFill>
              </a:rPr>
              <a:t>PK</a:t>
            </a:r>
            <a:r>
              <a:rPr lang="en" sz="1600" b="1" baseline="-25000">
                <a:solidFill>
                  <a:srgbClr val="0000FF"/>
                </a:solidFill>
              </a:rPr>
              <a:t>J</a:t>
            </a:r>
            <a:r>
              <a:rPr lang="en" sz="1600" b="1">
                <a:solidFill>
                  <a:srgbClr val="0000FF"/>
                </a:solidFill>
              </a:rPr>
              <a:t>  + SK</a:t>
            </a:r>
            <a:r>
              <a:rPr lang="en" sz="1600" b="1" baseline="-25000">
                <a:solidFill>
                  <a:srgbClr val="0000FF"/>
                </a:solidFill>
              </a:rPr>
              <a:t>J</a:t>
            </a:r>
            <a:endParaRPr sz="1600" b="1" baseline="-25000">
              <a:solidFill>
                <a:srgbClr val="0000FF"/>
              </a:solidFill>
            </a:endParaRPr>
          </a:p>
        </p:txBody>
      </p:sp>
      <p:sp>
        <p:nvSpPr>
          <p:cNvPr id="181" name="Shape 181"/>
          <p:cNvSpPr txBox="1">
            <a:spLocks noGrp="1"/>
          </p:cNvSpPr>
          <p:nvPr>
            <p:ph type="title"/>
          </p:nvPr>
        </p:nvSpPr>
        <p:spPr>
          <a:xfrm>
            <a:off x="1085975" y="2168600"/>
            <a:ext cx="1400400" cy="19959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434343"/>
                </a:solidFill>
                <a:latin typeface="Consolas"/>
                <a:ea typeface="Consolas"/>
                <a:cs typeface="Consolas"/>
                <a:sym typeface="Consolas"/>
              </a:rPr>
              <a:t>John = “”</a:t>
            </a:r>
            <a:endParaRPr sz="1800" b="1" baseline="-25000">
              <a:solidFill>
                <a:srgbClr val="434343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 b="1">
                <a:solidFill>
                  <a:srgbClr val="434343"/>
                </a:solidFill>
                <a:latin typeface="Consolas"/>
                <a:ea typeface="Consolas"/>
                <a:cs typeface="Consolas"/>
                <a:sym typeface="Consolas"/>
              </a:rPr>
              <a:t>Alin = PK</a:t>
            </a:r>
            <a:r>
              <a:rPr lang="en" sz="1800" b="1" baseline="-25000">
                <a:solidFill>
                  <a:srgbClr val="434343"/>
                </a:solidFill>
                <a:latin typeface="Consolas"/>
                <a:ea typeface="Consolas"/>
                <a:cs typeface="Consolas"/>
                <a:sym typeface="Consolas"/>
              </a:rPr>
              <a:t>A</a:t>
            </a:r>
            <a:endParaRPr sz="1800" b="1" baseline="-25000">
              <a:solidFill>
                <a:srgbClr val="434343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434343"/>
                </a:solidFill>
                <a:latin typeface="Consolas"/>
                <a:ea typeface="Consolas"/>
                <a:cs typeface="Consolas"/>
                <a:sym typeface="Consolas"/>
              </a:rPr>
              <a:t>     .</a:t>
            </a:r>
            <a:endParaRPr sz="1800" b="1">
              <a:solidFill>
                <a:srgbClr val="434343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434343"/>
                </a:solidFill>
                <a:latin typeface="Consolas"/>
                <a:ea typeface="Consolas"/>
                <a:cs typeface="Consolas"/>
                <a:sym typeface="Consolas"/>
              </a:rPr>
              <a:t>     .</a:t>
            </a:r>
            <a:endParaRPr sz="1800" b="1">
              <a:solidFill>
                <a:srgbClr val="434343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434343"/>
                </a:solidFill>
                <a:latin typeface="Consolas"/>
                <a:ea typeface="Consolas"/>
                <a:cs typeface="Consolas"/>
                <a:sym typeface="Consolas"/>
              </a:rPr>
              <a:t>     .</a:t>
            </a:r>
            <a:endParaRPr sz="1800" b="1">
              <a:solidFill>
                <a:srgbClr val="434343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434343"/>
                </a:solidFill>
                <a:latin typeface="Consolas"/>
                <a:ea typeface="Consolas"/>
                <a:cs typeface="Consolas"/>
                <a:sym typeface="Consolas"/>
              </a:rPr>
              <a:t>     .</a:t>
            </a:r>
            <a:endParaRPr sz="1800" b="1">
              <a:solidFill>
                <a:srgbClr val="434343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434343"/>
                </a:solidFill>
                <a:latin typeface="Consolas"/>
                <a:ea typeface="Consolas"/>
                <a:cs typeface="Consolas"/>
                <a:sym typeface="Consolas"/>
              </a:rPr>
              <a:t>     .</a:t>
            </a:r>
            <a:endParaRPr sz="1800" b="1">
              <a:solidFill>
                <a:srgbClr val="434343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82" name="Shape 182"/>
          <p:cNvSpPr txBox="1"/>
          <p:nvPr/>
        </p:nvSpPr>
        <p:spPr>
          <a:xfrm>
            <a:off x="5132400" y="1419700"/>
            <a:ext cx="2323500" cy="8574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aleway"/>
                <a:ea typeface="Raleway"/>
                <a:cs typeface="Raleway"/>
                <a:sym typeface="Raleway"/>
              </a:rPr>
              <a:t>Needs to check that directory is not yet storing any PK under his name</a:t>
            </a:r>
            <a:endParaRPr b="1">
              <a:solidFill>
                <a:srgbClr val="0000FF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83" name="Shape 183"/>
          <p:cNvSpPr/>
          <p:nvPr/>
        </p:nvSpPr>
        <p:spPr>
          <a:xfrm>
            <a:off x="4980400" y="1256650"/>
            <a:ext cx="294300" cy="293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700" b="1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84" name="Shape 184"/>
          <p:cNvSpPr/>
          <p:nvPr/>
        </p:nvSpPr>
        <p:spPr>
          <a:xfrm rot="1724036">
            <a:off x="3776642" y="2204709"/>
            <a:ext cx="2155414" cy="424383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5" name="Shape 185"/>
          <p:cNvSpPr txBox="1"/>
          <p:nvPr/>
        </p:nvSpPr>
        <p:spPr>
          <a:xfrm>
            <a:off x="4980400" y="1256650"/>
            <a:ext cx="294300" cy="29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Raleway"/>
                <a:ea typeface="Raleway"/>
                <a:cs typeface="Raleway"/>
                <a:sym typeface="Raleway"/>
              </a:rPr>
              <a:t>1</a:t>
            </a:r>
            <a:endParaRPr b="1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86" name="Shape 186"/>
          <p:cNvSpPr/>
          <p:nvPr/>
        </p:nvSpPr>
        <p:spPr>
          <a:xfrm rot="-10796241">
            <a:off x="3000424" y="3285250"/>
            <a:ext cx="2743502" cy="4242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" name="Shape 187"/>
          <p:cNvSpPr txBox="1"/>
          <p:nvPr/>
        </p:nvSpPr>
        <p:spPr>
          <a:xfrm>
            <a:off x="3068650" y="3950975"/>
            <a:ext cx="2503800" cy="5382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aleway"/>
                <a:ea typeface="Raleway"/>
                <a:cs typeface="Raleway"/>
                <a:sym typeface="Raleway"/>
              </a:rPr>
              <a:t>Sends cryptographic proof that this IS the case</a:t>
            </a:r>
            <a:endParaRPr b="1">
              <a:solidFill>
                <a:srgbClr val="0000FF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916638" y="3787925"/>
            <a:ext cx="294300" cy="293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700" b="1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89" name="Shape 189"/>
          <p:cNvSpPr txBox="1"/>
          <p:nvPr/>
        </p:nvSpPr>
        <p:spPr>
          <a:xfrm>
            <a:off x="2916638" y="3787925"/>
            <a:ext cx="294300" cy="29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Raleway"/>
                <a:ea typeface="Raleway"/>
                <a:cs typeface="Raleway"/>
                <a:sym typeface="Raleway"/>
              </a:rPr>
              <a:t>2</a:t>
            </a:r>
            <a:endParaRPr b="1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90" name="Shape 190"/>
          <p:cNvSpPr txBox="1">
            <a:spLocks noGrp="1"/>
          </p:cNvSpPr>
          <p:nvPr>
            <p:ph type="title"/>
          </p:nvPr>
        </p:nvSpPr>
        <p:spPr>
          <a:xfrm>
            <a:off x="5743925" y="480375"/>
            <a:ext cx="3228900" cy="538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000000"/>
                </a:solidFill>
              </a:rPr>
              <a:t>(NON-MEMBERSHIP)</a:t>
            </a:r>
            <a:endParaRPr sz="240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FEF"/>
        </a:solidFill>
        <a:effectLst/>
      </p:bgPr>
    </p:bg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 txBox="1"/>
          <p:nvPr/>
        </p:nvSpPr>
        <p:spPr>
          <a:xfrm>
            <a:off x="964475" y="2104900"/>
            <a:ext cx="1643400" cy="22464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" name="Shape 196"/>
          <p:cNvSpPr txBox="1">
            <a:spLocks noGrp="1"/>
          </p:cNvSpPr>
          <p:nvPr>
            <p:ph type="title"/>
          </p:nvPr>
        </p:nvSpPr>
        <p:spPr>
          <a:xfrm>
            <a:off x="875150" y="226150"/>
            <a:ext cx="48687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u="sng">
                <a:solidFill>
                  <a:srgbClr val="000000"/>
                </a:solidFill>
              </a:rPr>
              <a:t>Detecting Impersonation!</a:t>
            </a:r>
            <a:endParaRPr sz="3000" b="1" u="sng">
              <a:solidFill>
                <a:srgbClr val="000000"/>
              </a:solidFill>
            </a:endParaRPr>
          </a:p>
        </p:txBody>
      </p:sp>
      <p:sp>
        <p:nvSpPr>
          <p:cNvPr id="197" name="Shape 197"/>
          <p:cNvSpPr txBox="1">
            <a:spLocks noGrp="1"/>
          </p:cNvSpPr>
          <p:nvPr>
            <p:ph type="title"/>
          </p:nvPr>
        </p:nvSpPr>
        <p:spPr>
          <a:xfrm>
            <a:off x="964475" y="1203725"/>
            <a:ext cx="2796600" cy="613200"/>
          </a:xfrm>
          <a:prstGeom prst="rect">
            <a:avLst/>
          </a:prstGeom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300" b="1">
                <a:solidFill>
                  <a:srgbClr val="FF0000"/>
                </a:solidFill>
              </a:rPr>
              <a:t>Directory</a:t>
            </a:r>
            <a:endParaRPr sz="3300" b="1">
              <a:solidFill>
                <a:srgbClr val="FF0000"/>
              </a:solidFill>
            </a:endParaRPr>
          </a:p>
        </p:txBody>
      </p:sp>
      <p:sp>
        <p:nvSpPr>
          <p:cNvPr id="198" name="Shape 198"/>
          <p:cNvSpPr txBox="1"/>
          <p:nvPr/>
        </p:nvSpPr>
        <p:spPr>
          <a:xfrm>
            <a:off x="6136500" y="2981325"/>
            <a:ext cx="1185600" cy="948600"/>
          </a:xfrm>
          <a:prstGeom prst="rect">
            <a:avLst/>
          </a:prstGeom>
          <a:noFill/>
          <a:ln w="9525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Shape 199"/>
          <p:cNvSpPr txBox="1">
            <a:spLocks noGrp="1"/>
          </p:cNvSpPr>
          <p:nvPr>
            <p:ph type="title"/>
          </p:nvPr>
        </p:nvSpPr>
        <p:spPr>
          <a:xfrm>
            <a:off x="6287400" y="3075150"/>
            <a:ext cx="883800" cy="4560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 b="1">
                <a:solidFill>
                  <a:srgbClr val="0000FF"/>
                </a:solidFill>
              </a:rPr>
              <a:t>John</a:t>
            </a:r>
            <a:endParaRPr sz="2300" b="1">
              <a:solidFill>
                <a:srgbClr val="0000FF"/>
              </a:solidFill>
            </a:endParaRPr>
          </a:p>
        </p:txBody>
      </p:sp>
      <p:sp>
        <p:nvSpPr>
          <p:cNvPr id="200" name="Shape 200"/>
          <p:cNvSpPr txBox="1">
            <a:spLocks noGrp="1"/>
          </p:cNvSpPr>
          <p:nvPr>
            <p:ph type="title"/>
          </p:nvPr>
        </p:nvSpPr>
        <p:spPr>
          <a:xfrm>
            <a:off x="6002700" y="3392875"/>
            <a:ext cx="1453200" cy="424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rgbClr val="0000FF"/>
                </a:solidFill>
              </a:rPr>
              <a:t>PK</a:t>
            </a:r>
            <a:r>
              <a:rPr lang="en" sz="1600" b="1" baseline="-25000">
                <a:solidFill>
                  <a:srgbClr val="0000FF"/>
                </a:solidFill>
              </a:rPr>
              <a:t>J</a:t>
            </a:r>
            <a:r>
              <a:rPr lang="en" sz="1600" b="1">
                <a:solidFill>
                  <a:srgbClr val="0000FF"/>
                </a:solidFill>
              </a:rPr>
              <a:t>  + SK</a:t>
            </a:r>
            <a:r>
              <a:rPr lang="en" sz="1600" b="1" baseline="-25000">
                <a:solidFill>
                  <a:srgbClr val="0000FF"/>
                </a:solidFill>
              </a:rPr>
              <a:t>J</a:t>
            </a:r>
            <a:endParaRPr sz="1600" b="1" baseline="-25000">
              <a:solidFill>
                <a:srgbClr val="0000FF"/>
              </a:solidFill>
            </a:endParaRPr>
          </a:p>
        </p:txBody>
      </p:sp>
      <p:sp>
        <p:nvSpPr>
          <p:cNvPr id="201" name="Shape 201"/>
          <p:cNvSpPr txBox="1">
            <a:spLocks noGrp="1"/>
          </p:cNvSpPr>
          <p:nvPr>
            <p:ph type="title"/>
          </p:nvPr>
        </p:nvSpPr>
        <p:spPr>
          <a:xfrm>
            <a:off x="1085975" y="2168600"/>
            <a:ext cx="1400400" cy="19959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434343"/>
                </a:solidFill>
                <a:latin typeface="Consolas"/>
                <a:ea typeface="Consolas"/>
                <a:cs typeface="Consolas"/>
                <a:sym typeface="Consolas"/>
              </a:rPr>
              <a:t>John = </a:t>
            </a:r>
            <a:endParaRPr sz="1800" b="1" baseline="-25000">
              <a:solidFill>
                <a:srgbClr val="434343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434343"/>
                </a:solidFill>
                <a:latin typeface="Consolas"/>
                <a:ea typeface="Consolas"/>
                <a:cs typeface="Consolas"/>
                <a:sym typeface="Consolas"/>
              </a:rPr>
              <a:t>Alin = PK</a:t>
            </a:r>
            <a:r>
              <a:rPr lang="en" sz="1800" b="1" baseline="-25000">
                <a:solidFill>
                  <a:srgbClr val="434343"/>
                </a:solidFill>
                <a:latin typeface="Consolas"/>
                <a:ea typeface="Consolas"/>
                <a:cs typeface="Consolas"/>
                <a:sym typeface="Consolas"/>
              </a:rPr>
              <a:t>A</a:t>
            </a:r>
            <a:endParaRPr sz="1800" b="1" baseline="-25000">
              <a:solidFill>
                <a:srgbClr val="434343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434343"/>
                </a:solidFill>
                <a:latin typeface="Consolas"/>
                <a:ea typeface="Consolas"/>
                <a:cs typeface="Consolas"/>
                <a:sym typeface="Consolas"/>
              </a:rPr>
              <a:t>     .</a:t>
            </a:r>
            <a:endParaRPr sz="1800" b="1">
              <a:solidFill>
                <a:srgbClr val="434343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434343"/>
                </a:solidFill>
                <a:latin typeface="Consolas"/>
                <a:ea typeface="Consolas"/>
                <a:cs typeface="Consolas"/>
                <a:sym typeface="Consolas"/>
              </a:rPr>
              <a:t>     .</a:t>
            </a:r>
            <a:endParaRPr sz="1800" b="1">
              <a:solidFill>
                <a:srgbClr val="434343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434343"/>
                </a:solidFill>
                <a:latin typeface="Consolas"/>
                <a:ea typeface="Consolas"/>
                <a:cs typeface="Consolas"/>
                <a:sym typeface="Consolas"/>
              </a:rPr>
              <a:t>     .</a:t>
            </a:r>
            <a:endParaRPr sz="1800" b="1">
              <a:solidFill>
                <a:srgbClr val="434343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434343"/>
                </a:solidFill>
                <a:latin typeface="Consolas"/>
                <a:ea typeface="Consolas"/>
                <a:cs typeface="Consolas"/>
                <a:sym typeface="Consolas"/>
              </a:rPr>
              <a:t>     .</a:t>
            </a:r>
            <a:endParaRPr sz="1800" b="1">
              <a:solidFill>
                <a:srgbClr val="434343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434343"/>
                </a:solidFill>
                <a:latin typeface="Consolas"/>
                <a:ea typeface="Consolas"/>
                <a:cs typeface="Consolas"/>
                <a:sym typeface="Consolas"/>
              </a:rPr>
              <a:t>     .</a:t>
            </a:r>
            <a:endParaRPr sz="1800" b="1">
              <a:solidFill>
                <a:srgbClr val="434343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02" name="Shape 202"/>
          <p:cNvSpPr txBox="1"/>
          <p:nvPr/>
        </p:nvSpPr>
        <p:spPr>
          <a:xfrm>
            <a:off x="5132400" y="1419700"/>
            <a:ext cx="2323500" cy="8574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Needs to check that directory is not hiding a PK</a:t>
            </a:r>
            <a:r>
              <a:rPr lang="en" baseline="-250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M</a:t>
            </a:r>
            <a:r>
              <a:rPr lang="en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 under his name</a:t>
            </a:r>
            <a:endParaRPr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203" name="Shape 203"/>
          <p:cNvSpPr/>
          <p:nvPr/>
        </p:nvSpPr>
        <p:spPr>
          <a:xfrm>
            <a:off x="4980400" y="1256650"/>
            <a:ext cx="294300" cy="293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700" b="1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204" name="Shape 204"/>
          <p:cNvSpPr/>
          <p:nvPr/>
        </p:nvSpPr>
        <p:spPr>
          <a:xfrm rot="1724036">
            <a:off x="3776642" y="2204709"/>
            <a:ext cx="2155414" cy="424383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Shape 205"/>
          <p:cNvSpPr txBox="1"/>
          <p:nvPr/>
        </p:nvSpPr>
        <p:spPr>
          <a:xfrm>
            <a:off x="4980400" y="1256650"/>
            <a:ext cx="294300" cy="29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Raleway"/>
                <a:ea typeface="Raleway"/>
                <a:cs typeface="Raleway"/>
                <a:sym typeface="Raleway"/>
              </a:rPr>
              <a:t>1</a:t>
            </a:r>
            <a:endParaRPr b="1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206" name="Shape 206"/>
          <p:cNvSpPr/>
          <p:nvPr/>
        </p:nvSpPr>
        <p:spPr>
          <a:xfrm rot="-10796241">
            <a:off x="3000424" y="3285250"/>
            <a:ext cx="2743502" cy="4242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Shape 207"/>
          <p:cNvSpPr txBox="1"/>
          <p:nvPr/>
        </p:nvSpPr>
        <p:spPr>
          <a:xfrm>
            <a:off x="3068650" y="3950975"/>
            <a:ext cx="2503800" cy="5382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Sends cryptographic proof that this IS the case</a:t>
            </a:r>
            <a:endParaRPr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208" name="Shape 208"/>
          <p:cNvSpPr/>
          <p:nvPr/>
        </p:nvSpPr>
        <p:spPr>
          <a:xfrm>
            <a:off x="2916638" y="3787925"/>
            <a:ext cx="294300" cy="293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700" b="1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209" name="Shape 209"/>
          <p:cNvSpPr txBox="1"/>
          <p:nvPr/>
        </p:nvSpPr>
        <p:spPr>
          <a:xfrm>
            <a:off x="2916638" y="3787925"/>
            <a:ext cx="294300" cy="29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Raleway"/>
                <a:ea typeface="Raleway"/>
                <a:cs typeface="Raleway"/>
                <a:sym typeface="Raleway"/>
              </a:rPr>
              <a:t>2</a:t>
            </a:r>
            <a:endParaRPr b="1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210" name="Shape 210"/>
          <p:cNvSpPr txBox="1">
            <a:spLocks noGrp="1"/>
          </p:cNvSpPr>
          <p:nvPr>
            <p:ph type="title"/>
          </p:nvPr>
        </p:nvSpPr>
        <p:spPr>
          <a:xfrm>
            <a:off x="5743925" y="480375"/>
            <a:ext cx="3228900" cy="538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000000"/>
                </a:solidFill>
              </a:rPr>
              <a:t>(APPEND-ONLY)</a:t>
            </a:r>
            <a:endParaRPr sz="2400">
              <a:solidFill>
                <a:srgbClr val="000000"/>
              </a:solidFill>
            </a:endParaRPr>
          </a:p>
        </p:txBody>
      </p:sp>
      <p:sp>
        <p:nvSpPr>
          <p:cNvPr id="211" name="Shape 211"/>
          <p:cNvSpPr txBox="1"/>
          <p:nvPr/>
        </p:nvSpPr>
        <p:spPr>
          <a:xfrm>
            <a:off x="1961368" y="2168592"/>
            <a:ext cx="525000" cy="45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434343"/>
                </a:solidFill>
                <a:latin typeface="Consolas"/>
                <a:ea typeface="Consolas"/>
                <a:cs typeface="Consolas"/>
                <a:sym typeface="Consolas"/>
              </a:rPr>
              <a:t>PK</a:t>
            </a:r>
            <a:r>
              <a:rPr lang="en" sz="1800" b="1" baseline="-25000">
                <a:solidFill>
                  <a:srgbClr val="434343"/>
                </a:solidFill>
                <a:latin typeface="Consolas"/>
                <a:ea typeface="Consolas"/>
                <a:cs typeface="Consolas"/>
                <a:sym typeface="Consolas"/>
              </a:rPr>
              <a:t>M</a:t>
            </a:r>
            <a:endParaRPr/>
          </a:p>
        </p:txBody>
      </p:sp>
      <p:sp>
        <p:nvSpPr>
          <p:cNvPr id="212" name="Shape 212"/>
          <p:cNvSpPr txBox="1"/>
          <p:nvPr/>
        </p:nvSpPr>
        <p:spPr>
          <a:xfrm>
            <a:off x="1961368" y="2168592"/>
            <a:ext cx="525000" cy="45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434343"/>
                </a:solidFill>
                <a:latin typeface="Consolas"/>
                <a:ea typeface="Consolas"/>
                <a:cs typeface="Consolas"/>
                <a:sym typeface="Consolas"/>
              </a:rPr>
              <a:t>PK</a:t>
            </a:r>
            <a:r>
              <a:rPr lang="en" sz="1800" b="1" baseline="-25000">
                <a:solidFill>
                  <a:srgbClr val="434343"/>
                </a:solidFill>
                <a:latin typeface="Consolas"/>
                <a:ea typeface="Consolas"/>
                <a:cs typeface="Consolas"/>
                <a:sym typeface="Consolas"/>
              </a:rPr>
              <a:t>J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FEF"/>
        </a:solidFill>
        <a:effectLst/>
      </p:bgPr>
    </p:bg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hape 217"/>
          <p:cNvSpPr txBox="1"/>
          <p:nvPr/>
        </p:nvSpPr>
        <p:spPr>
          <a:xfrm>
            <a:off x="6536675" y="2034725"/>
            <a:ext cx="1643400" cy="22464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" name="Shape 218"/>
          <p:cNvSpPr txBox="1">
            <a:spLocks noGrp="1"/>
          </p:cNvSpPr>
          <p:nvPr>
            <p:ph type="title"/>
          </p:nvPr>
        </p:nvSpPr>
        <p:spPr>
          <a:xfrm>
            <a:off x="875150" y="226150"/>
            <a:ext cx="48687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u="sng">
                <a:solidFill>
                  <a:srgbClr val="000000"/>
                </a:solidFill>
              </a:rPr>
              <a:t>Detecting Impersonation!</a:t>
            </a:r>
            <a:endParaRPr sz="3000" b="1" u="sng">
              <a:solidFill>
                <a:srgbClr val="000000"/>
              </a:solidFill>
            </a:endParaRPr>
          </a:p>
        </p:txBody>
      </p:sp>
      <p:sp>
        <p:nvSpPr>
          <p:cNvPr id="219" name="Shape 219"/>
          <p:cNvSpPr txBox="1">
            <a:spLocks noGrp="1"/>
          </p:cNvSpPr>
          <p:nvPr>
            <p:ph type="title"/>
          </p:nvPr>
        </p:nvSpPr>
        <p:spPr>
          <a:xfrm>
            <a:off x="5383475" y="1220050"/>
            <a:ext cx="2796600" cy="613200"/>
          </a:xfrm>
          <a:prstGeom prst="rect">
            <a:avLst/>
          </a:prstGeom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300" b="1">
                <a:solidFill>
                  <a:srgbClr val="FF0000"/>
                </a:solidFill>
              </a:rPr>
              <a:t>Directory</a:t>
            </a:r>
            <a:endParaRPr sz="3300" b="1">
              <a:solidFill>
                <a:srgbClr val="FF0000"/>
              </a:solidFill>
            </a:endParaRPr>
          </a:p>
        </p:txBody>
      </p:sp>
      <p:sp>
        <p:nvSpPr>
          <p:cNvPr id="220" name="Shape 220"/>
          <p:cNvSpPr txBox="1">
            <a:spLocks noGrp="1"/>
          </p:cNvSpPr>
          <p:nvPr>
            <p:ph type="title"/>
          </p:nvPr>
        </p:nvSpPr>
        <p:spPr>
          <a:xfrm>
            <a:off x="6658175" y="2181100"/>
            <a:ext cx="1400400" cy="19959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434343"/>
                </a:solidFill>
                <a:latin typeface="Consolas"/>
                <a:ea typeface="Consolas"/>
                <a:cs typeface="Consolas"/>
                <a:sym typeface="Consolas"/>
              </a:rPr>
              <a:t>John = PK</a:t>
            </a:r>
            <a:r>
              <a:rPr lang="en" sz="1800" b="1" baseline="-25000">
                <a:solidFill>
                  <a:srgbClr val="434343"/>
                </a:solidFill>
                <a:latin typeface="Consolas"/>
                <a:ea typeface="Consolas"/>
                <a:cs typeface="Consolas"/>
                <a:sym typeface="Consolas"/>
              </a:rPr>
              <a:t>J</a:t>
            </a:r>
            <a:endParaRPr sz="1800" b="1" baseline="-25000">
              <a:solidFill>
                <a:srgbClr val="434343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434343"/>
                </a:solidFill>
                <a:latin typeface="Consolas"/>
                <a:ea typeface="Consolas"/>
                <a:cs typeface="Consolas"/>
                <a:sym typeface="Consolas"/>
              </a:rPr>
              <a:t>Alin = PK</a:t>
            </a:r>
            <a:r>
              <a:rPr lang="en" sz="1800" b="1" baseline="-25000">
                <a:solidFill>
                  <a:srgbClr val="434343"/>
                </a:solidFill>
                <a:latin typeface="Consolas"/>
                <a:ea typeface="Consolas"/>
                <a:cs typeface="Consolas"/>
                <a:sym typeface="Consolas"/>
              </a:rPr>
              <a:t>A</a:t>
            </a:r>
            <a:endParaRPr sz="1800" b="1" baseline="-25000">
              <a:solidFill>
                <a:srgbClr val="434343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434343"/>
                </a:solidFill>
                <a:latin typeface="Consolas"/>
                <a:ea typeface="Consolas"/>
                <a:cs typeface="Consolas"/>
                <a:sym typeface="Consolas"/>
              </a:rPr>
              <a:t>     .</a:t>
            </a:r>
            <a:endParaRPr sz="1800" b="1">
              <a:solidFill>
                <a:srgbClr val="434343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434343"/>
                </a:solidFill>
                <a:latin typeface="Consolas"/>
                <a:ea typeface="Consolas"/>
                <a:cs typeface="Consolas"/>
                <a:sym typeface="Consolas"/>
              </a:rPr>
              <a:t>     .</a:t>
            </a:r>
            <a:endParaRPr sz="1800" b="1">
              <a:solidFill>
                <a:srgbClr val="434343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434343"/>
                </a:solidFill>
                <a:latin typeface="Consolas"/>
                <a:ea typeface="Consolas"/>
                <a:cs typeface="Consolas"/>
                <a:sym typeface="Consolas"/>
              </a:rPr>
              <a:t>     .</a:t>
            </a:r>
            <a:endParaRPr sz="1800" b="1">
              <a:solidFill>
                <a:srgbClr val="434343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434343"/>
                </a:solidFill>
                <a:latin typeface="Consolas"/>
                <a:ea typeface="Consolas"/>
                <a:cs typeface="Consolas"/>
                <a:sym typeface="Consolas"/>
              </a:rPr>
              <a:t>     .</a:t>
            </a:r>
            <a:endParaRPr sz="1800" b="1">
              <a:solidFill>
                <a:srgbClr val="434343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434343"/>
                </a:solidFill>
                <a:latin typeface="Consolas"/>
                <a:ea typeface="Consolas"/>
                <a:cs typeface="Consolas"/>
                <a:sym typeface="Consolas"/>
              </a:rPr>
              <a:t>     .</a:t>
            </a:r>
            <a:endParaRPr sz="1800" b="1">
              <a:solidFill>
                <a:srgbClr val="434343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21" name="Shape 221"/>
          <p:cNvSpPr txBox="1">
            <a:spLocks noGrp="1"/>
          </p:cNvSpPr>
          <p:nvPr>
            <p:ph type="title"/>
          </p:nvPr>
        </p:nvSpPr>
        <p:spPr>
          <a:xfrm>
            <a:off x="5743925" y="480375"/>
            <a:ext cx="3228900" cy="538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000000"/>
                </a:solidFill>
              </a:rPr>
              <a:t>(COMPLETE MEM.)</a:t>
            </a:r>
            <a:endParaRPr sz="2400">
              <a:solidFill>
                <a:srgbClr val="000000"/>
              </a:solidFill>
            </a:endParaRPr>
          </a:p>
        </p:txBody>
      </p:sp>
      <p:sp>
        <p:nvSpPr>
          <p:cNvPr id="222" name="Shape 222"/>
          <p:cNvSpPr txBox="1">
            <a:spLocks noGrp="1"/>
          </p:cNvSpPr>
          <p:nvPr>
            <p:ph type="title"/>
          </p:nvPr>
        </p:nvSpPr>
        <p:spPr>
          <a:xfrm>
            <a:off x="1699575" y="2847613"/>
            <a:ext cx="1248600" cy="4560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 b="1">
                <a:solidFill>
                  <a:srgbClr val="FF9900"/>
                </a:solidFill>
              </a:rPr>
              <a:t>Robert</a:t>
            </a:r>
            <a:endParaRPr sz="2300" b="1">
              <a:solidFill>
                <a:srgbClr val="FF9900"/>
              </a:solidFill>
            </a:endParaRPr>
          </a:p>
        </p:txBody>
      </p:sp>
      <p:sp>
        <p:nvSpPr>
          <p:cNvPr id="223" name="Shape 223"/>
          <p:cNvSpPr txBox="1"/>
          <p:nvPr/>
        </p:nvSpPr>
        <p:spPr>
          <a:xfrm>
            <a:off x="1731075" y="2753800"/>
            <a:ext cx="1185600" cy="948600"/>
          </a:xfrm>
          <a:prstGeom prst="rect">
            <a:avLst/>
          </a:prstGeom>
          <a:noFill/>
          <a:ln w="9525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Shape 224"/>
          <p:cNvSpPr txBox="1">
            <a:spLocks noGrp="1"/>
          </p:cNvSpPr>
          <p:nvPr>
            <p:ph type="title"/>
          </p:nvPr>
        </p:nvSpPr>
        <p:spPr>
          <a:xfrm>
            <a:off x="1597275" y="3165350"/>
            <a:ext cx="1453200" cy="424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rgbClr val="FF9900"/>
                </a:solidFill>
              </a:rPr>
              <a:t>MS</a:t>
            </a:r>
            <a:r>
              <a:rPr lang="en" sz="1600" b="1" baseline="-25000">
                <a:solidFill>
                  <a:srgbClr val="FF9900"/>
                </a:solidFill>
              </a:rPr>
              <a:t>R</a:t>
            </a:r>
            <a:endParaRPr sz="1600" b="1" baseline="-25000">
              <a:solidFill>
                <a:srgbClr val="FF9900"/>
              </a:solidFill>
            </a:endParaRPr>
          </a:p>
        </p:txBody>
      </p:sp>
      <p:sp>
        <p:nvSpPr>
          <p:cNvPr id="225" name="Shape 225"/>
          <p:cNvSpPr/>
          <p:nvPr/>
        </p:nvSpPr>
        <p:spPr>
          <a:xfrm rot="-1507662">
            <a:off x="3173978" y="2126988"/>
            <a:ext cx="2155487" cy="424621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6" name="Shape 226"/>
          <p:cNvSpPr txBox="1"/>
          <p:nvPr/>
        </p:nvSpPr>
        <p:spPr>
          <a:xfrm>
            <a:off x="1558925" y="1505825"/>
            <a:ext cx="2323500" cy="708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aleway"/>
                <a:ea typeface="Raleway"/>
                <a:cs typeface="Raleway"/>
                <a:sym typeface="Raleway"/>
              </a:rPr>
              <a:t>Sends Robert PK</a:t>
            </a:r>
            <a:r>
              <a:rPr lang="en" baseline="-25000">
                <a:latin typeface="Raleway"/>
                <a:ea typeface="Raleway"/>
                <a:cs typeface="Raleway"/>
                <a:sym typeface="Raleway"/>
              </a:rPr>
              <a:t>M</a:t>
            </a:r>
            <a:r>
              <a:rPr lang="en">
                <a:latin typeface="Raleway"/>
                <a:ea typeface="Raleway"/>
                <a:cs typeface="Raleway"/>
                <a:sym typeface="Raleway"/>
              </a:rPr>
              <a:t> when he asks for John’s PK</a:t>
            </a:r>
            <a:endParaRPr b="1">
              <a:solidFill>
                <a:srgbClr val="0000FF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227" name="Shape 227"/>
          <p:cNvSpPr/>
          <p:nvPr/>
        </p:nvSpPr>
        <p:spPr>
          <a:xfrm>
            <a:off x="1406925" y="1342775"/>
            <a:ext cx="294300" cy="293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700" b="1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228" name="Shape 228"/>
          <p:cNvSpPr txBox="1"/>
          <p:nvPr/>
        </p:nvSpPr>
        <p:spPr>
          <a:xfrm>
            <a:off x="1406925" y="1342775"/>
            <a:ext cx="294300" cy="29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Raleway"/>
                <a:ea typeface="Raleway"/>
                <a:cs typeface="Raleway"/>
                <a:sym typeface="Raleway"/>
              </a:rPr>
              <a:t>1</a:t>
            </a:r>
            <a:endParaRPr b="1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229" name="Shape 229"/>
          <p:cNvSpPr/>
          <p:nvPr/>
        </p:nvSpPr>
        <p:spPr>
          <a:xfrm rot="-10796241">
            <a:off x="3354924" y="3215175"/>
            <a:ext cx="2743502" cy="4242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0" name="Shape 230"/>
          <p:cNvSpPr txBox="1"/>
          <p:nvPr/>
        </p:nvSpPr>
        <p:spPr>
          <a:xfrm>
            <a:off x="3576200" y="3865450"/>
            <a:ext cx="2323500" cy="8574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aleway"/>
                <a:ea typeface="Raleway"/>
                <a:cs typeface="Raleway"/>
                <a:sym typeface="Raleway"/>
              </a:rPr>
              <a:t>Asks for proof that PK</a:t>
            </a:r>
            <a:r>
              <a:rPr lang="en" baseline="-25000">
                <a:latin typeface="Raleway"/>
                <a:ea typeface="Raleway"/>
                <a:cs typeface="Raleway"/>
                <a:sym typeface="Raleway"/>
              </a:rPr>
              <a:t>M</a:t>
            </a:r>
            <a:r>
              <a:rPr lang="en">
                <a:latin typeface="Raleway"/>
                <a:ea typeface="Raleway"/>
                <a:cs typeface="Raleway"/>
                <a:sym typeface="Raleway"/>
              </a:rPr>
              <a:t> is in the directory under John’s name</a:t>
            </a:r>
            <a:endParaRPr b="1">
              <a:solidFill>
                <a:srgbClr val="0000FF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231" name="Shape 231"/>
          <p:cNvSpPr/>
          <p:nvPr/>
        </p:nvSpPr>
        <p:spPr>
          <a:xfrm>
            <a:off x="3424200" y="3702400"/>
            <a:ext cx="294300" cy="2934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700" b="1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232" name="Shape 232"/>
          <p:cNvSpPr txBox="1"/>
          <p:nvPr/>
        </p:nvSpPr>
        <p:spPr>
          <a:xfrm>
            <a:off x="3424200" y="3702400"/>
            <a:ext cx="294300" cy="29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Raleway"/>
                <a:ea typeface="Raleway"/>
                <a:cs typeface="Raleway"/>
                <a:sym typeface="Raleway"/>
              </a:rPr>
              <a:t>2</a:t>
            </a:r>
            <a:endParaRPr b="1"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FEF"/>
        </a:solidFill>
        <a:effectLst/>
      </p:bgPr>
    </p:bg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>
            <a:spLocks noGrp="1"/>
          </p:cNvSpPr>
          <p:nvPr>
            <p:ph type="title"/>
          </p:nvPr>
        </p:nvSpPr>
        <p:spPr>
          <a:xfrm>
            <a:off x="893700" y="205988"/>
            <a:ext cx="64626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u="sng">
                <a:solidFill>
                  <a:srgbClr val="000000"/>
                </a:solidFill>
              </a:rPr>
              <a:t>Append-Only Dictionaries</a:t>
            </a:r>
            <a:endParaRPr sz="3000" b="1" u="sng">
              <a:solidFill>
                <a:srgbClr val="000000"/>
              </a:solidFill>
            </a:endParaRPr>
          </a:p>
        </p:txBody>
      </p:sp>
      <p:sp>
        <p:nvSpPr>
          <p:cNvPr id="238" name="Shape 238"/>
          <p:cNvSpPr txBox="1">
            <a:spLocks noGrp="1"/>
          </p:cNvSpPr>
          <p:nvPr>
            <p:ph type="body" idx="1"/>
          </p:nvPr>
        </p:nvSpPr>
        <p:spPr>
          <a:xfrm>
            <a:off x="893700" y="982313"/>
            <a:ext cx="6462600" cy="355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55600" rtl="0">
              <a:spcBef>
                <a:spcPts val="600"/>
              </a:spcBef>
              <a:spcAft>
                <a:spcPts val="0"/>
              </a:spcAft>
              <a:buSzPts val="2000"/>
              <a:buFont typeface="Consolas"/>
              <a:buChar char="-"/>
            </a:pPr>
            <a:r>
              <a:rPr lang="en" sz="2000" b="1">
                <a:latin typeface="Consolas"/>
                <a:ea typeface="Consolas"/>
                <a:cs typeface="Consolas"/>
                <a:sym typeface="Consolas"/>
              </a:rPr>
              <a:t>NON-MEMBERSHIP</a:t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marL="914400" lvl="1" indent="-355600" rtl="0">
              <a:spcBef>
                <a:spcPts val="0"/>
              </a:spcBef>
              <a:spcAft>
                <a:spcPts val="0"/>
              </a:spcAft>
              <a:buSzPts val="2000"/>
              <a:buFont typeface="Consolas"/>
              <a:buChar char="-"/>
            </a:pP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Proof that no values exist for key </a:t>
            </a:r>
            <a:r>
              <a:rPr lang="en" sz="2000" i="1">
                <a:latin typeface="Consolas"/>
                <a:ea typeface="Consolas"/>
                <a:cs typeface="Consolas"/>
                <a:sym typeface="Consolas"/>
              </a:rPr>
              <a:t>k</a:t>
            </a: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 in the dictionary</a:t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marL="457200" lvl="0" indent="-355600" rtl="0">
              <a:spcBef>
                <a:spcPts val="0"/>
              </a:spcBef>
              <a:spcAft>
                <a:spcPts val="0"/>
              </a:spcAft>
              <a:buSzPts val="2000"/>
              <a:buFont typeface="Consolas"/>
              <a:buChar char="-"/>
            </a:pPr>
            <a:r>
              <a:rPr lang="en" sz="2000" b="1">
                <a:latin typeface="Consolas"/>
                <a:ea typeface="Consolas"/>
                <a:cs typeface="Consolas"/>
                <a:sym typeface="Consolas"/>
              </a:rPr>
              <a:t>APPEND-ONLY</a:t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marL="914400" lvl="1" indent="-355600" rtl="0">
              <a:spcBef>
                <a:spcPts val="0"/>
              </a:spcBef>
              <a:spcAft>
                <a:spcPts val="0"/>
              </a:spcAft>
              <a:buSzPts val="2000"/>
              <a:buFont typeface="Consolas"/>
              <a:buChar char="-"/>
            </a:pP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Proof that all data in version </a:t>
            </a:r>
            <a:r>
              <a:rPr lang="en" sz="2000" i="1">
                <a:latin typeface="Consolas"/>
                <a:ea typeface="Consolas"/>
                <a:cs typeface="Consolas"/>
                <a:sym typeface="Consolas"/>
              </a:rPr>
              <a:t>i </a:t>
            </a: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of the dictionary is also in version </a:t>
            </a:r>
            <a:r>
              <a:rPr lang="en" sz="2000" i="1">
                <a:latin typeface="Consolas"/>
                <a:ea typeface="Consolas"/>
                <a:cs typeface="Consolas"/>
                <a:sym typeface="Consolas"/>
              </a:rPr>
              <a:t>j</a:t>
            </a: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 of the dictionary, where </a:t>
            </a:r>
            <a:r>
              <a:rPr lang="en" sz="2000" i="1">
                <a:latin typeface="Consolas"/>
                <a:ea typeface="Consolas"/>
                <a:cs typeface="Consolas"/>
                <a:sym typeface="Consolas"/>
              </a:rPr>
              <a:t>i </a:t>
            </a: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≤</a:t>
            </a:r>
            <a:r>
              <a:rPr lang="en" sz="2000" i="1">
                <a:latin typeface="Consolas"/>
                <a:ea typeface="Consolas"/>
                <a:cs typeface="Consolas"/>
                <a:sym typeface="Consolas"/>
              </a:rPr>
              <a:t> j</a:t>
            </a:r>
            <a:endParaRPr sz="2000" b="1">
              <a:latin typeface="Consolas"/>
              <a:ea typeface="Consolas"/>
              <a:cs typeface="Consolas"/>
              <a:sym typeface="Consolas"/>
            </a:endParaRPr>
          </a:p>
          <a:p>
            <a:pPr marL="457200" lvl="0" indent="-355600" rtl="0">
              <a:spcBef>
                <a:spcPts val="0"/>
              </a:spcBef>
              <a:spcAft>
                <a:spcPts val="0"/>
              </a:spcAft>
              <a:buSzPts val="2000"/>
              <a:buFont typeface="Consolas"/>
              <a:buChar char="-"/>
            </a:pPr>
            <a:r>
              <a:rPr lang="en" sz="2000" b="1">
                <a:latin typeface="Consolas"/>
                <a:ea typeface="Consolas"/>
                <a:cs typeface="Consolas"/>
                <a:sym typeface="Consolas"/>
              </a:rPr>
              <a:t>COMPLETE MEMBERSHIP</a:t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  <a:p>
            <a:pPr marL="914400" lvl="1" indent="-355600" rtl="0">
              <a:spcBef>
                <a:spcPts val="0"/>
              </a:spcBef>
              <a:spcAft>
                <a:spcPts val="0"/>
              </a:spcAft>
              <a:buSzPts val="2000"/>
              <a:buFont typeface="Consolas"/>
              <a:buChar char="-"/>
            </a:pP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Proof that a set </a:t>
            </a:r>
            <a:r>
              <a:rPr lang="en" sz="2000" i="1">
                <a:latin typeface="Consolas"/>
                <a:ea typeface="Consolas"/>
                <a:cs typeface="Consolas"/>
                <a:sym typeface="Consolas"/>
              </a:rPr>
              <a:t>V</a:t>
            </a:r>
            <a:r>
              <a:rPr lang="en" sz="2000">
                <a:latin typeface="Consolas"/>
                <a:ea typeface="Consolas"/>
                <a:cs typeface="Consolas"/>
                <a:sym typeface="Consolas"/>
              </a:rPr>
              <a:t> of values are the only values under key </a:t>
            </a:r>
            <a:r>
              <a:rPr lang="en" sz="2000" i="1">
                <a:latin typeface="Consolas"/>
                <a:ea typeface="Consolas"/>
                <a:cs typeface="Consolas"/>
                <a:sym typeface="Consolas"/>
              </a:rPr>
              <a:t>k</a:t>
            </a:r>
            <a:endParaRPr sz="20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39" name="Shape 239"/>
          <p:cNvSpPr txBox="1">
            <a:spLocks noGrp="1"/>
          </p:cNvSpPr>
          <p:nvPr>
            <p:ph type="title"/>
          </p:nvPr>
        </p:nvSpPr>
        <p:spPr>
          <a:xfrm>
            <a:off x="5743925" y="480375"/>
            <a:ext cx="3228900" cy="538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000000"/>
                </a:solidFill>
              </a:rPr>
              <a:t>(Key-value pairs)</a:t>
            </a:r>
            <a:endParaRPr sz="240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Antonio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1122</Words>
  <Application>Microsoft Office PowerPoint</Application>
  <PresentationFormat>On-screen Show (16:9)</PresentationFormat>
  <Paragraphs>321</Paragraphs>
  <Slides>27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</vt:lpstr>
      <vt:lpstr>Consolas</vt:lpstr>
      <vt:lpstr>Lato</vt:lpstr>
      <vt:lpstr>Raleway</vt:lpstr>
      <vt:lpstr>Antonio template</vt:lpstr>
      <vt:lpstr>accAAD: An Efficient Append-Only Authenticated Dictionary for Transparency Logs</vt:lpstr>
      <vt:lpstr>Public-key Cryptography</vt:lpstr>
      <vt:lpstr>John</vt:lpstr>
      <vt:lpstr>John</vt:lpstr>
      <vt:lpstr>AAD Definition  Append-Only Authenticated Dictionary</vt:lpstr>
      <vt:lpstr>Detecting Impersonation!</vt:lpstr>
      <vt:lpstr>Detecting Impersonation!</vt:lpstr>
      <vt:lpstr>Detecting Impersonation!</vt:lpstr>
      <vt:lpstr>Append-Only Dictionaries</vt:lpstr>
      <vt:lpstr>Attempts at a Full AAD</vt:lpstr>
      <vt:lpstr>Preliminaries  Cryptography Background</vt:lpstr>
      <vt:lpstr>Hashing</vt:lpstr>
      <vt:lpstr>Polynomial Commitments (PC)</vt:lpstr>
      <vt:lpstr>PC Operations</vt:lpstr>
      <vt:lpstr>PC Operations</vt:lpstr>
      <vt:lpstr>accAAD  A High-Level Overview of the Scheme</vt:lpstr>
      <vt:lpstr>AT</vt:lpstr>
      <vt:lpstr>AT Representation</vt:lpstr>
      <vt:lpstr>AT Proofs</vt:lpstr>
      <vt:lpstr>AT</vt:lpstr>
      <vt:lpstr>AT Representation</vt:lpstr>
      <vt:lpstr>AT Proofs</vt:lpstr>
      <vt:lpstr>accAAD Construction</vt:lpstr>
      <vt:lpstr>accAAD Complexities</vt:lpstr>
      <vt:lpstr>Future Work</vt:lpstr>
      <vt:lpstr>Acknowledgements</vt:lpstr>
      <vt:lpstr>Thank you!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accAAD: An Efficient Append-Only Authenticated Dictionary for Transparency Logs</dc:title>
  <cp:lastModifiedBy>Slava Gerovitch</cp:lastModifiedBy>
  <cp:revision>1</cp:revision>
  <dcterms:modified xsi:type="dcterms:W3CDTF">2018-05-22T23:07:50Z</dcterms:modified>
</cp:coreProperties>
</file>